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63" r:id="rId5"/>
    <p:sldId id="264" r:id="rId6"/>
    <p:sldId id="279" r:id="rId7"/>
    <p:sldId id="274" r:id="rId8"/>
    <p:sldId id="285" r:id="rId9"/>
    <p:sldId id="284" r:id="rId10"/>
    <p:sldId id="283" r:id="rId11"/>
    <p:sldId id="282" r:id="rId12"/>
    <p:sldId id="281" r:id="rId13"/>
    <p:sldId id="280" r:id="rId14"/>
    <p:sldId id="286" r:id="rId15"/>
    <p:sldId id="278" r:id="rId16"/>
    <p:sldId id="277"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56B"/>
    <a:srgbClr val="124B96"/>
    <a:srgbClr val="FFC6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3" autoAdjust="0"/>
    <p:restoredTop sz="94660"/>
  </p:normalViewPr>
  <p:slideViewPr>
    <p:cSldViewPr snapToGrid="0">
      <p:cViewPr varScale="1">
        <p:scale>
          <a:sx n="121" d="100"/>
          <a:sy n="121" d="100"/>
        </p:scale>
        <p:origin x="176"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12.png>
</file>

<file path=ppt/media/image13.jpeg>
</file>

<file path=ppt/media/image14.png>
</file>

<file path=ppt/media/image15.jpeg>
</file>

<file path=ppt/media/image16.jpeg>
</file>

<file path=ppt/media/image18.jpeg>
</file>

<file path=ppt/media/image19.jpeg>
</file>

<file path=ppt/media/image2.png>
</file>

<file path=ppt/media/image20.jpeg>
</file>

<file path=ppt/media/image21.jpg>
</file>

<file path=ppt/media/image3.pn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4.emf"/><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9.jpe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0.jpe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jpe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1.xml"/><Relationship Id="rId5" Type="http://schemas.openxmlformats.org/officeDocument/2006/relationships/image" Target="../media/image4.emf"/><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8.jpe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ABEA561-CE19-4984-AEFF-883E5DD6C537}" type="datetimeFigureOut">
              <a:rPr lang="en-US" smtClean="0"/>
              <a:t>4/6/21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1661E0-8F75-4621-AAF2-F29BF26F4C75}" type="slidenum">
              <a:rPr lang="en-US" smtClean="0"/>
              <a:t>‹#›</a:t>
            </a:fld>
            <a:endParaRPr lang="en-US"/>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3746" t="-396" r="12456" b="-1"/>
          <a:stretch/>
        </p:blipFill>
        <p:spPr>
          <a:xfrm>
            <a:off x="1" y="-53977"/>
            <a:ext cx="12318383" cy="6940296"/>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67384" y="282026"/>
            <a:ext cx="1855197" cy="914399"/>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10634" y="458217"/>
            <a:ext cx="2867191" cy="457200"/>
          </a:xfrm>
          <a:prstGeom prst="rect">
            <a:avLst/>
          </a:prstGeom>
        </p:spPr>
      </p:pic>
      <p:pic>
        <p:nvPicPr>
          <p:cNvPr id="9" name="Picture 8"/>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6829425" y="4505325"/>
            <a:ext cx="4965382" cy="1967089"/>
          </a:xfrm>
          <a:prstGeom prst="rect">
            <a:avLst/>
          </a:prstGeom>
        </p:spPr>
      </p:pic>
    </p:spTree>
    <p:extLst>
      <p:ext uri="{BB962C8B-B14F-4D97-AF65-F5344CB8AC3E}">
        <p14:creationId xmlns:p14="http://schemas.microsoft.com/office/powerpoint/2010/main" val="3338891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0655" y="1319493"/>
            <a:ext cx="9398604" cy="5070609"/>
          </a:xfrm>
          <a:prstGeom prst="rect">
            <a:avLst/>
          </a:prstGeom>
        </p:spPr>
      </p:pic>
      <p:pic>
        <p:nvPicPr>
          <p:cNvPr id="7" name="Picture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911170" y="282026"/>
            <a:ext cx="1853324" cy="914400"/>
          </a:xfrm>
          <a:prstGeom prst="rect">
            <a:avLst/>
          </a:prstGeom>
        </p:spPr>
      </p:pic>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410637" y="410092"/>
            <a:ext cx="2867185" cy="457200"/>
          </a:xfrm>
          <a:prstGeom prst="rect">
            <a:avLst/>
          </a:prstGeom>
        </p:spPr>
      </p:pic>
    </p:spTree>
    <p:extLst>
      <p:ext uri="{BB962C8B-B14F-4D97-AF65-F5344CB8AC3E}">
        <p14:creationId xmlns:p14="http://schemas.microsoft.com/office/powerpoint/2010/main" val="697771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0655" y="1242491"/>
            <a:ext cx="9398604" cy="5070609"/>
          </a:xfrm>
          <a:prstGeom prst="rect">
            <a:avLst/>
          </a:prstGeom>
        </p:spPr>
      </p:pic>
      <p:pic>
        <p:nvPicPr>
          <p:cNvPr id="7" name="Picture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911170" y="282026"/>
            <a:ext cx="1853324" cy="914400"/>
          </a:xfrm>
          <a:prstGeom prst="rect">
            <a:avLst/>
          </a:prstGeom>
        </p:spPr>
      </p:pic>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410637" y="410092"/>
            <a:ext cx="2867185" cy="457200"/>
          </a:xfrm>
          <a:prstGeom prst="rect">
            <a:avLst/>
          </a:prstGeom>
        </p:spPr>
      </p:pic>
    </p:spTree>
    <p:extLst>
      <p:ext uri="{BB962C8B-B14F-4D97-AF65-F5344CB8AC3E}">
        <p14:creationId xmlns:p14="http://schemas.microsoft.com/office/powerpoint/2010/main" val="15053246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ABEA561-CE19-4984-AEFF-883E5DD6C537}" type="datetimeFigureOut">
              <a:rPr lang="en-US" smtClean="0"/>
              <a:t>4/6/21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1661E0-8F75-4621-AAF2-F29BF26F4C75}" type="slidenum">
              <a:rPr lang="en-US" smtClean="0"/>
              <a:t>‹#›</a:t>
            </a:fld>
            <a:endParaRPr lang="en-US"/>
          </a:p>
        </p:txBody>
      </p:sp>
    </p:spTree>
    <p:extLst>
      <p:ext uri="{BB962C8B-B14F-4D97-AF65-F5344CB8AC3E}">
        <p14:creationId xmlns:p14="http://schemas.microsoft.com/office/powerpoint/2010/main" val="26876059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ABEA561-CE19-4984-AEFF-883E5DD6C537}" type="datetimeFigureOut">
              <a:rPr lang="en-US" smtClean="0"/>
              <a:t>4/6/21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1661E0-8F75-4621-AAF2-F29BF26F4C75}" type="slidenum">
              <a:rPr lang="en-US" smtClean="0"/>
              <a:t>‹#›</a:t>
            </a:fld>
            <a:endParaRPr lang="en-US"/>
          </a:p>
        </p:txBody>
      </p:sp>
    </p:spTree>
    <p:extLst>
      <p:ext uri="{BB962C8B-B14F-4D97-AF65-F5344CB8AC3E}">
        <p14:creationId xmlns:p14="http://schemas.microsoft.com/office/powerpoint/2010/main" val="30821444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ABEA561-CE19-4984-AEFF-883E5DD6C537}" type="datetimeFigureOut">
              <a:rPr lang="en-US" smtClean="0"/>
              <a:t>4/6/21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61661E0-8F75-4621-AAF2-F29BF26F4C75}" type="slidenum">
              <a:rPr lang="en-US" smtClean="0"/>
              <a:t>‹#›</a:t>
            </a:fld>
            <a:endParaRPr lang="en-US"/>
          </a:p>
        </p:txBody>
      </p:sp>
    </p:spTree>
    <p:extLst>
      <p:ext uri="{BB962C8B-B14F-4D97-AF65-F5344CB8AC3E}">
        <p14:creationId xmlns:p14="http://schemas.microsoft.com/office/powerpoint/2010/main" val="32708292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ABEA561-CE19-4984-AEFF-883E5DD6C537}" type="datetimeFigureOut">
              <a:rPr lang="en-US" smtClean="0"/>
              <a:t>4/6/21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61661E0-8F75-4621-AAF2-F29BF26F4C75}" type="slidenum">
              <a:rPr lang="en-US" smtClean="0"/>
              <a:t>‹#›</a:t>
            </a:fld>
            <a:endParaRPr lang="en-US"/>
          </a:p>
        </p:txBody>
      </p:sp>
    </p:spTree>
    <p:extLst>
      <p:ext uri="{BB962C8B-B14F-4D97-AF65-F5344CB8AC3E}">
        <p14:creationId xmlns:p14="http://schemas.microsoft.com/office/powerpoint/2010/main" val="38911989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BEA561-CE19-4984-AEFF-883E5DD6C537}" type="datetimeFigureOut">
              <a:rPr lang="en-US" smtClean="0"/>
              <a:t>4/6/21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61661E0-8F75-4621-AAF2-F29BF26F4C75}" type="slidenum">
              <a:rPr lang="en-US" smtClean="0"/>
              <a:t>‹#›</a:t>
            </a:fld>
            <a:endParaRPr lang="en-US"/>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2"/>
            <a:ext cx="12191991" cy="6857995"/>
          </a:xfrm>
          <a:prstGeom prst="rect">
            <a:avLst/>
          </a:prstGeom>
        </p:spPr>
      </p:pic>
    </p:spTree>
    <p:extLst>
      <p:ext uri="{BB962C8B-B14F-4D97-AF65-F5344CB8AC3E}">
        <p14:creationId xmlns:p14="http://schemas.microsoft.com/office/powerpoint/2010/main" val="1037767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ABEA561-CE19-4984-AEFF-883E5DD6C537}" type="datetimeFigureOut">
              <a:rPr lang="en-US" smtClean="0"/>
              <a:t>4/6/21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1661E0-8F75-4621-AAF2-F29BF26F4C75}" type="slidenum">
              <a:rPr lang="en-US" smtClean="0"/>
              <a:t>‹#›</a:t>
            </a:fld>
            <a:endParaRPr lang="en-US"/>
          </a:p>
        </p:txBody>
      </p:sp>
    </p:spTree>
    <p:extLst>
      <p:ext uri="{BB962C8B-B14F-4D97-AF65-F5344CB8AC3E}">
        <p14:creationId xmlns:p14="http://schemas.microsoft.com/office/powerpoint/2010/main" val="4190959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ABEA561-CE19-4984-AEFF-883E5DD6C537}" type="datetimeFigureOut">
              <a:rPr lang="en-US" smtClean="0"/>
              <a:t>4/6/21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1661E0-8F75-4621-AAF2-F29BF26F4C75}" type="slidenum">
              <a:rPr lang="en-US" smtClean="0"/>
              <a:t>‹#›</a:t>
            </a:fld>
            <a:endParaRPr lang="en-US"/>
          </a:p>
        </p:txBody>
      </p:sp>
    </p:spTree>
    <p:extLst>
      <p:ext uri="{BB962C8B-B14F-4D97-AF65-F5344CB8AC3E}">
        <p14:creationId xmlns:p14="http://schemas.microsoft.com/office/powerpoint/2010/main" val="30994433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BEA561-CE19-4984-AEFF-883E5DD6C537}" type="datetimeFigureOut">
              <a:rPr lang="en-US" smtClean="0"/>
              <a:t>4/6/21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1661E0-8F75-4621-AAF2-F29BF26F4C75}" type="slidenum">
              <a:rPr lang="en-US" smtClean="0"/>
              <a:t>‹#›</a:t>
            </a:fld>
            <a:endParaRPr lang="en-US"/>
          </a:p>
        </p:txBody>
      </p:sp>
    </p:spTree>
    <p:extLst>
      <p:ext uri="{BB962C8B-B14F-4D97-AF65-F5344CB8AC3E}">
        <p14:creationId xmlns:p14="http://schemas.microsoft.com/office/powerpoint/2010/main" val="3711905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cstate="print">
            <a:extLst>
              <a:ext uri="{28A0092B-C50C-407E-A947-70E740481C1C}">
                <a14:useLocalDpi xmlns:a14="http://schemas.microsoft.com/office/drawing/2010/main" val="0"/>
              </a:ext>
            </a:extLst>
          </a:blip>
          <a:srcRect l="3575" r="12794"/>
          <a:stretch/>
        </p:blipFill>
        <p:spPr>
          <a:xfrm>
            <a:off x="-28575" y="-38100"/>
            <a:ext cx="12354560" cy="6949440"/>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0634" y="458217"/>
            <a:ext cx="2867191" cy="457200"/>
          </a:xfrm>
          <a:prstGeom prst="rect">
            <a:avLst/>
          </a:prstGeom>
        </p:spPr>
      </p:pic>
      <p:pic>
        <p:nvPicPr>
          <p:cNvPr id="5" name="Pictur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967384" y="282026"/>
            <a:ext cx="1855197" cy="914399"/>
          </a:xfrm>
          <a:prstGeom prst="rect">
            <a:avLst/>
          </a:prstGeom>
        </p:spPr>
      </p:pic>
    </p:spTree>
    <p:extLst>
      <p:ext uri="{BB962C8B-B14F-4D97-AF65-F5344CB8AC3E}">
        <p14:creationId xmlns:p14="http://schemas.microsoft.com/office/powerpoint/2010/main" val="4727535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BEA561-CE19-4984-AEFF-883E5DD6C537}" type="datetimeFigureOut">
              <a:rPr lang="en-US" smtClean="0"/>
              <a:t>4/6/21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1661E0-8F75-4621-AAF2-F29BF26F4C75}" type="slidenum">
              <a:rPr lang="en-US" smtClean="0"/>
              <a:t>‹#›</a:t>
            </a:fld>
            <a:endParaRPr lang="en-US"/>
          </a:p>
        </p:txBody>
      </p:sp>
    </p:spTree>
    <p:extLst>
      <p:ext uri="{BB962C8B-B14F-4D97-AF65-F5344CB8AC3E}">
        <p14:creationId xmlns:p14="http://schemas.microsoft.com/office/powerpoint/2010/main" val="2851957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 y="0"/>
            <a:ext cx="12191994" cy="1000835"/>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1003300"/>
            <a:ext cx="12192000" cy="5854700"/>
          </a:xfrm>
          <a:prstGeom prst="rect">
            <a:avLst/>
          </a:prstGeom>
        </p:spPr>
      </p:pic>
      <p:pic>
        <p:nvPicPr>
          <p:cNvPr id="4" name="Picture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256325" y="128021"/>
            <a:ext cx="1614985" cy="796002"/>
          </a:xfrm>
          <a:prstGeom prst="rect">
            <a:avLst/>
          </a:prstGeom>
        </p:spPr>
      </p:pic>
    </p:spTree>
    <p:extLst>
      <p:ext uri="{BB962C8B-B14F-4D97-AF65-F5344CB8AC3E}">
        <p14:creationId xmlns:p14="http://schemas.microsoft.com/office/powerpoint/2010/main" val="11106493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 y="0"/>
            <a:ext cx="12191994" cy="1000835"/>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1003300"/>
            <a:ext cx="12192000" cy="5854700"/>
          </a:xfrm>
          <a:prstGeom prst="rect">
            <a:avLst/>
          </a:prstGeom>
        </p:spPr>
      </p:pic>
      <p:pic>
        <p:nvPicPr>
          <p:cNvPr id="4" name="Picture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256325" y="128021"/>
            <a:ext cx="1614985" cy="796002"/>
          </a:xfrm>
          <a:prstGeom prst="rect">
            <a:avLst/>
          </a:prstGeom>
        </p:spPr>
      </p:pic>
    </p:spTree>
    <p:extLst>
      <p:ext uri="{BB962C8B-B14F-4D97-AF65-F5344CB8AC3E}">
        <p14:creationId xmlns:p14="http://schemas.microsoft.com/office/powerpoint/2010/main" val="1854815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t="9682"/>
          <a:stretch/>
        </p:blipFill>
        <p:spPr>
          <a:xfrm>
            <a:off x="0" y="-12701"/>
            <a:ext cx="12195877" cy="6870701"/>
          </a:xfrm>
          <a:prstGeom prst="rect">
            <a:avLst/>
          </a:prstGeom>
        </p:spPr>
      </p:pic>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485901" y="915232"/>
            <a:ext cx="9398604" cy="5070609"/>
          </a:xfrm>
          <a:prstGeom prst="rect">
            <a:avLst/>
          </a:prstGeom>
        </p:spPr>
      </p:pic>
      <p:pic>
        <p:nvPicPr>
          <p:cNvPr id="5" name="Pictur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911170" y="282026"/>
            <a:ext cx="1853324" cy="914400"/>
          </a:xfrm>
          <a:prstGeom prst="rect">
            <a:avLst/>
          </a:prstGeom>
        </p:spPr>
      </p:pic>
      <p:pic>
        <p:nvPicPr>
          <p:cNvPr id="6" name="Picture 5"/>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410637" y="410092"/>
            <a:ext cx="2867185" cy="457200"/>
          </a:xfrm>
          <a:prstGeom prst="rect">
            <a:avLst/>
          </a:prstGeom>
        </p:spPr>
      </p:pic>
    </p:spTree>
    <p:extLst>
      <p:ext uri="{BB962C8B-B14F-4D97-AF65-F5344CB8AC3E}">
        <p14:creationId xmlns:p14="http://schemas.microsoft.com/office/powerpoint/2010/main" val="293090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ABEA561-CE19-4984-AEFF-883E5DD6C537}" type="datetimeFigureOut">
              <a:rPr lang="en-US" smtClean="0"/>
              <a:t>4/6/21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1661E0-8F75-4621-AAF2-F29BF26F4C75}" type="slidenum">
              <a:rPr lang="en-US" smtClean="0"/>
              <a:t>‹#›</a:t>
            </a:fld>
            <a:endParaRPr lang="en-US"/>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1314" t="824" r="47551" b="987"/>
          <a:stretch/>
        </p:blipFill>
        <p:spPr>
          <a:xfrm>
            <a:off x="-76200" y="0"/>
            <a:ext cx="12337026" cy="6896100"/>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0234" y="282026"/>
            <a:ext cx="1855197" cy="914400"/>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10634" y="458217"/>
            <a:ext cx="2867191" cy="457200"/>
          </a:xfrm>
          <a:prstGeom prst="rect">
            <a:avLst/>
          </a:prstGeom>
        </p:spPr>
      </p:pic>
      <p:pic>
        <p:nvPicPr>
          <p:cNvPr id="12" name="Picture 11"/>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6829425" y="4505325"/>
            <a:ext cx="4965382" cy="1967089"/>
          </a:xfrm>
          <a:prstGeom prst="rect">
            <a:avLst/>
          </a:prstGeom>
        </p:spPr>
      </p:pic>
    </p:spTree>
    <p:extLst>
      <p:ext uri="{BB962C8B-B14F-4D97-AF65-F5344CB8AC3E}">
        <p14:creationId xmlns:p14="http://schemas.microsoft.com/office/powerpoint/2010/main" val="3561653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743" t="-188" r="9339" b="375"/>
          <a:stretch/>
        </p:blipFill>
        <p:spPr>
          <a:xfrm>
            <a:off x="-203200" y="-63499"/>
            <a:ext cx="12499276" cy="6925275"/>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0234" y="282026"/>
            <a:ext cx="1855197" cy="914400"/>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10634" y="458217"/>
            <a:ext cx="2867191" cy="457200"/>
          </a:xfrm>
          <a:prstGeom prst="rect">
            <a:avLst/>
          </a:prstGeom>
        </p:spPr>
      </p:pic>
    </p:spTree>
    <p:extLst>
      <p:ext uri="{BB962C8B-B14F-4D97-AF65-F5344CB8AC3E}">
        <p14:creationId xmlns:p14="http://schemas.microsoft.com/office/powerpoint/2010/main" val="2314871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t="2355"/>
          <a:stretch/>
        </p:blipFill>
        <p:spPr>
          <a:xfrm>
            <a:off x="0" y="12700"/>
            <a:ext cx="12191999" cy="6845299"/>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95087" y="121253"/>
            <a:ext cx="1339825" cy="868206"/>
          </a:xfrm>
          <a:prstGeom prst="rect">
            <a:avLst/>
          </a:prstGeom>
        </p:spPr>
      </p:pic>
      <p:pic>
        <p:nvPicPr>
          <p:cNvPr id="5" name="Pictur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246700" y="214649"/>
            <a:ext cx="1614985" cy="796003"/>
          </a:xfrm>
          <a:prstGeom prst="rect">
            <a:avLst/>
          </a:prstGeom>
        </p:spPr>
      </p:pic>
    </p:spTree>
    <p:extLst>
      <p:ext uri="{BB962C8B-B14F-4D97-AF65-F5344CB8AC3E}">
        <p14:creationId xmlns:p14="http://schemas.microsoft.com/office/powerpoint/2010/main" val="2777673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t="2064"/>
          <a:stretch/>
        </p:blipFill>
        <p:spPr>
          <a:xfrm>
            <a:off x="1" y="9625"/>
            <a:ext cx="12192000" cy="6848374"/>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95087" y="150128"/>
            <a:ext cx="1339825" cy="868206"/>
          </a:xfrm>
          <a:prstGeom prst="rect">
            <a:avLst/>
          </a:prstGeom>
        </p:spPr>
      </p:pic>
      <p:pic>
        <p:nvPicPr>
          <p:cNvPr id="5" name="Pictur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246700" y="243524"/>
            <a:ext cx="1614985" cy="796003"/>
          </a:xfrm>
          <a:prstGeom prst="rect">
            <a:avLst/>
          </a:prstGeom>
        </p:spPr>
      </p:pic>
    </p:spTree>
    <p:extLst>
      <p:ext uri="{BB962C8B-B14F-4D97-AF65-F5344CB8AC3E}">
        <p14:creationId xmlns:p14="http://schemas.microsoft.com/office/powerpoint/2010/main" val="475596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BEA561-CE19-4984-AEFF-883E5DD6C537}" type="datetimeFigureOut">
              <a:rPr lang="en-US" smtClean="0"/>
              <a:t>4/6/21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1661E0-8F75-4621-AAF2-F29BF26F4C75}" type="slidenum">
              <a:rPr lang="en-US" smtClean="0"/>
              <a:t>‹#›</a:t>
            </a:fld>
            <a:endParaRPr lang="en-US"/>
          </a:p>
        </p:txBody>
      </p:sp>
    </p:spTree>
    <p:extLst>
      <p:ext uri="{BB962C8B-B14F-4D97-AF65-F5344CB8AC3E}">
        <p14:creationId xmlns:p14="http://schemas.microsoft.com/office/powerpoint/2010/main" val="2618057140"/>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50" r:id="rId3"/>
    <p:sldLayoutId id="2147483668" r:id="rId4"/>
    <p:sldLayoutId id="2147483665" r:id="rId5"/>
    <p:sldLayoutId id="2147483661" r:id="rId6"/>
    <p:sldLayoutId id="2147483662" r:id="rId7"/>
    <p:sldLayoutId id="2147483666" r:id="rId8"/>
    <p:sldLayoutId id="2147483669" r:id="rId9"/>
    <p:sldLayoutId id="2147483667" r:id="rId10"/>
    <p:sldLayoutId id="2147483670" r:id="rId11"/>
    <p:sldLayoutId id="2147483651" r:id="rId12"/>
    <p:sldLayoutId id="2147483652" r:id="rId13"/>
    <p:sldLayoutId id="2147483653" r:id="rId14"/>
    <p:sldLayoutId id="2147483654" r:id="rId15"/>
    <p:sldLayoutId id="2147483655" r:id="rId16"/>
    <p:sldLayoutId id="2147483656" r:id="rId17"/>
    <p:sldLayoutId id="2147483657" r:id="rId18"/>
    <p:sldLayoutId id="2147483658" r:id="rId19"/>
    <p:sldLayoutId id="2147483659"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30097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4CC2D2F-4730-D441-B31C-9BC5F66895E3}"/>
              </a:ext>
            </a:extLst>
          </p:cNvPr>
          <p:cNvSpPr/>
          <p:nvPr/>
        </p:nvSpPr>
        <p:spPr>
          <a:xfrm>
            <a:off x="409902" y="1547760"/>
            <a:ext cx="10636470" cy="2616101"/>
          </a:xfrm>
          <a:prstGeom prst="rect">
            <a:avLst/>
          </a:prstGeom>
        </p:spPr>
        <p:txBody>
          <a:bodyPr wrap="square">
            <a:spAutoFit/>
          </a:bodyPr>
          <a:lstStyle/>
          <a:p>
            <a:pPr marL="285750" indent="-285750">
              <a:buFont typeface="Arial" panose="020B0604020202020204" pitchFamily="34" charset="0"/>
              <a:buChar char="•"/>
            </a:pPr>
            <a:r>
              <a:rPr lang="en-IN" sz="1600" dirty="0">
                <a:solidFill>
                  <a:srgbClr val="202124"/>
                </a:solidFill>
                <a:latin typeface="Arial" panose="020B0604020202020204" pitchFamily="34" charset="0"/>
                <a:cs typeface="Arial" panose="020B0604020202020204" pitchFamily="34" charset="0"/>
              </a:rPr>
              <a:t>The proposed solution utilizes an unsupervised learning method to summarize the content. </a:t>
            </a:r>
          </a:p>
          <a:p>
            <a:endParaRPr lang="en-IN" sz="1600" dirty="0">
              <a:solidFill>
                <a:srgbClr val="202124"/>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sz="1600" dirty="0">
                <a:solidFill>
                  <a:srgbClr val="202124"/>
                </a:solidFill>
                <a:latin typeface="Arial" panose="020B0604020202020204" pitchFamily="34" charset="0"/>
                <a:cs typeface="Arial" panose="020B0604020202020204" pitchFamily="34" charset="0"/>
              </a:rPr>
              <a:t>Raw text is extracted from the video recording of a meeting and lacks grammar structure. </a:t>
            </a:r>
          </a:p>
          <a:p>
            <a:endParaRPr lang="en-IN" sz="1600" dirty="0">
              <a:solidFill>
                <a:srgbClr val="202124"/>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sz="1600" dirty="0">
                <a:solidFill>
                  <a:srgbClr val="202124"/>
                </a:solidFill>
                <a:latin typeface="Arial" panose="020B0604020202020204" pitchFamily="34" charset="0"/>
                <a:cs typeface="Arial" panose="020B0604020202020204" pitchFamily="34" charset="0"/>
              </a:rPr>
              <a:t>The obtained raw text is first punctuated to achieve sentences and is then corrected for grammar. </a:t>
            </a:r>
          </a:p>
          <a:p>
            <a:endParaRPr lang="en-IN" sz="1600" dirty="0">
              <a:solidFill>
                <a:srgbClr val="202124"/>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sz="1600" dirty="0">
                <a:solidFill>
                  <a:srgbClr val="202124"/>
                </a:solidFill>
                <a:latin typeface="Arial" panose="020B0604020202020204" pitchFamily="34" charset="0"/>
                <a:cs typeface="Arial" panose="020B0604020202020204" pitchFamily="34" charset="0"/>
              </a:rPr>
              <a:t>This fine-tuned textual corpus is summarized using the concepts of Information Retrieval(TF-IDF).</a:t>
            </a:r>
          </a:p>
          <a:p>
            <a:r>
              <a:rPr lang="en-IN" sz="1600" dirty="0">
                <a:solidFill>
                  <a:srgbClr val="202124"/>
                </a:solidFill>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r>
              <a:rPr lang="en-IN" sz="1600" dirty="0">
                <a:solidFill>
                  <a:srgbClr val="202124"/>
                </a:solidFill>
                <a:latin typeface="Arial" panose="020B0604020202020204" pitchFamily="34" charset="0"/>
                <a:cs typeface="Arial" panose="020B0604020202020204" pitchFamily="34" charset="0"/>
              </a:rPr>
              <a:t>The output is a summary of the video in the form of sentences arranged in order of time</a:t>
            </a:r>
            <a:r>
              <a:rPr lang="en-IN" sz="1600" dirty="0">
                <a:latin typeface="Arial" panose="020B0604020202020204" pitchFamily="34" charset="0"/>
                <a:cs typeface="Arial" panose="020B0604020202020204" pitchFamily="34" charset="0"/>
              </a:rPr>
              <a:t> and a list of important keywords from the meeting</a:t>
            </a:r>
            <a:r>
              <a:rPr lang="en-IN" sz="1600" dirty="0">
                <a:solidFill>
                  <a:srgbClr val="202124"/>
                </a:solidFill>
                <a:latin typeface="Arial" panose="020B0604020202020204" pitchFamily="34" charset="0"/>
                <a:cs typeface="Arial" panose="020B0604020202020204" pitchFamily="34" charset="0"/>
              </a:rPr>
              <a:t>.</a:t>
            </a:r>
            <a:endParaRPr lang="en-US" sz="16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B8D7286F-3137-E54E-9EE0-A2BBF645666E}"/>
              </a:ext>
            </a:extLst>
          </p:cNvPr>
          <p:cNvSpPr/>
          <p:nvPr/>
        </p:nvSpPr>
        <p:spPr>
          <a:xfrm>
            <a:off x="1768782" y="394470"/>
            <a:ext cx="4131259" cy="577850"/>
          </a:xfrm>
          <a:prstGeom prst="rect">
            <a:avLst/>
          </a:prstGeom>
        </p:spPr>
        <p:txBody>
          <a:bodyPr wrap="none">
            <a:spAutoFit/>
          </a:bodyPr>
          <a:lstStyle/>
          <a:p>
            <a:pPr>
              <a:lnSpc>
                <a:spcPct val="150000"/>
              </a:lnSpc>
            </a:pPr>
            <a:r>
              <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Minutes of Meetings (MoM)</a:t>
            </a:r>
          </a:p>
        </p:txBody>
      </p:sp>
    </p:spTree>
    <p:extLst>
      <p:ext uri="{BB962C8B-B14F-4D97-AF65-F5344CB8AC3E}">
        <p14:creationId xmlns:p14="http://schemas.microsoft.com/office/powerpoint/2010/main" val="34575057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B56895-25B0-6B45-962C-ADD65DED8807}"/>
              </a:ext>
            </a:extLst>
          </p:cNvPr>
          <p:cNvSpPr/>
          <p:nvPr/>
        </p:nvSpPr>
        <p:spPr>
          <a:xfrm>
            <a:off x="430923" y="1582341"/>
            <a:ext cx="10689021" cy="3046988"/>
          </a:xfrm>
          <a:prstGeom prst="rect">
            <a:avLst/>
          </a:prstGeom>
        </p:spPr>
        <p:txBody>
          <a:bodyPr wrap="square">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Accessing your Outlook calendar each time you need to take a glance at the rest of your day becomes cumbersome. The proposed solution uses a workaround to access your calendar quickly.</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Authentication is necessary every time the user opens UNA which works as 2 Factor Authorization.</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Once authenticated, a voice command to show your calendar will display all the events lined up in your Outlook Calendar.</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It provides an option to access your calendar not just until the end of the day but to the day the user wants.</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It also provides a feature where you can add an event to your Outlook Calendar by voice command mentioning the event name and the time frame of the event.</a:t>
            </a:r>
          </a:p>
        </p:txBody>
      </p:sp>
      <p:sp>
        <p:nvSpPr>
          <p:cNvPr id="3" name="Rectangle 2">
            <a:extLst>
              <a:ext uri="{FF2B5EF4-FFF2-40B4-BE49-F238E27FC236}">
                <a16:creationId xmlns:a16="http://schemas.microsoft.com/office/drawing/2014/main" id="{0E2A6198-0C18-EF4A-9810-F3390F4CC4D3}"/>
              </a:ext>
            </a:extLst>
          </p:cNvPr>
          <p:cNvSpPr/>
          <p:nvPr/>
        </p:nvSpPr>
        <p:spPr>
          <a:xfrm>
            <a:off x="1726740" y="310387"/>
            <a:ext cx="2361784" cy="577850"/>
          </a:xfrm>
          <a:prstGeom prst="rect">
            <a:avLst/>
          </a:prstGeom>
        </p:spPr>
        <p:txBody>
          <a:bodyPr wrap="square">
            <a:spAutoFit/>
          </a:bodyPr>
          <a:lstStyle/>
          <a:p>
            <a:pPr>
              <a:lnSpc>
                <a:spcPct val="150000"/>
              </a:lnSpc>
            </a:pPr>
            <a:r>
              <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CALENDAR</a:t>
            </a:r>
          </a:p>
        </p:txBody>
      </p:sp>
    </p:spTree>
    <p:extLst>
      <p:ext uri="{BB962C8B-B14F-4D97-AF65-F5344CB8AC3E}">
        <p14:creationId xmlns:p14="http://schemas.microsoft.com/office/powerpoint/2010/main" val="3157561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040C53C-7E7C-8041-9BB0-554BDC403B01}"/>
              </a:ext>
            </a:extLst>
          </p:cNvPr>
          <p:cNvSpPr/>
          <p:nvPr/>
        </p:nvSpPr>
        <p:spPr>
          <a:xfrm>
            <a:off x="1701787" y="268347"/>
            <a:ext cx="6727510" cy="577850"/>
          </a:xfrm>
          <a:prstGeom prst="rect">
            <a:avLst/>
          </a:prstGeom>
        </p:spPr>
        <p:txBody>
          <a:bodyPr wrap="square">
            <a:spAutoFit/>
          </a:bodyPr>
          <a:lstStyle/>
          <a:p>
            <a:pPr>
              <a:lnSpc>
                <a:spcPct val="150000"/>
              </a:lnSpc>
            </a:pPr>
            <a:r>
              <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BENEFITS OF PROPOSED SOLUTION</a:t>
            </a:r>
          </a:p>
        </p:txBody>
      </p:sp>
      <p:sp>
        <p:nvSpPr>
          <p:cNvPr id="4" name="Rectangle 3">
            <a:extLst>
              <a:ext uri="{FF2B5EF4-FFF2-40B4-BE49-F238E27FC236}">
                <a16:creationId xmlns:a16="http://schemas.microsoft.com/office/drawing/2014/main" id="{65768EB3-9E2B-684B-8129-7D99E7818C20}"/>
              </a:ext>
            </a:extLst>
          </p:cNvPr>
          <p:cNvSpPr/>
          <p:nvPr/>
        </p:nvSpPr>
        <p:spPr>
          <a:xfrm>
            <a:off x="472965" y="1538434"/>
            <a:ext cx="8555421" cy="3046988"/>
          </a:xfrm>
          <a:prstGeom prst="rect">
            <a:avLst/>
          </a:prstGeom>
        </p:spPr>
        <p:txBody>
          <a:bodyPr wrap="square">
            <a:spAutoFit/>
          </a:bodyPr>
          <a:lstStyle/>
          <a:p>
            <a:pPr marL="285750" indent="-285750">
              <a:buFont typeface="Arial" panose="020B0604020202020204" pitchFamily="34" charset="0"/>
              <a:buChar char="•"/>
            </a:pPr>
            <a:r>
              <a:rPr lang="en-IN" sz="1600" dirty="0">
                <a:solidFill>
                  <a:srgbClr val="202124"/>
                </a:solidFill>
                <a:latin typeface="Arial" panose="020B0604020202020204" pitchFamily="34" charset="0"/>
                <a:cs typeface="Arial" panose="020B0604020202020204" pitchFamily="34" charset="0"/>
              </a:rPr>
              <a:t>Reduces time consumed to perform day-to-day activities.</a:t>
            </a:r>
          </a:p>
          <a:p>
            <a:pPr marL="285750" indent="-285750">
              <a:buFont typeface="Arial" panose="020B0604020202020204" pitchFamily="34" charset="0"/>
              <a:buChar char="•"/>
            </a:pPr>
            <a:endParaRPr lang="en-IN" sz="1600" dirty="0">
              <a:solidFill>
                <a:srgbClr val="202124"/>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sz="1600" dirty="0">
                <a:solidFill>
                  <a:srgbClr val="202124"/>
                </a:solidFill>
                <a:latin typeface="Arial" panose="020B0604020202020204" pitchFamily="34" charset="0"/>
                <a:cs typeface="Arial" panose="020B0604020202020204" pitchFamily="34" charset="0"/>
              </a:rPr>
              <a:t>Increases productivity of employees.</a:t>
            </a:r>
          </a:p>
          <a:p>
            <a:pPr marL="285750" indent="-285750">
              <a:buFont typeface="Arial" panose="020B0604020202020204" pitchFamily="34" charset="0"/>
              <a:buChar char="•"/>
            </a:pPr>
            <a:endParaRPr lang="en-IN" sz="1600" dirty="0">
              <a:solidFill>
                <a:srgbClr val="202124"/>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sz="1600" dirty="0">
                <a:latin typeface="Arial" panose="020B0604020202020204" pitchFamily="34" charset="0"/>
                <a:cs typeface="Arial" panose="020B0604020202020204" pitchFamily="34" charset="0"/>
              </a:rPr>
              <a:t>Intelligent automation of repetitive tasks.</a:t>
            </a:r>
          </a:p>
          <a:p>
            <a:pPr marL="285750" indent="-285750">
              <a:buFont typeface="Arial" panose="020B0604020202020204" pitchFamily="34" charset="0"/>
              <a:buChar char="•"/>
            </a:pPr>
            <a:endParaRPr lang="en-IN"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sz="1600" dirty="0">
                <a:latin typeface="Arial" panose="020B0604020202020204" pitchFamily="34" charset="0"/>
                <a:cs typeface="Arial" panose="020B0604020202020204" pitchFamily="34" charset="0"/>
              </a:rPr>
              <a:t>Minimises Error.</a:t>
            </a:r>
          </a:p>
          <a:p>
            <a:pPr marL="285750" indent="-285750">
              <a:buFont typeface="Arial" panose="020B0604020202020204" pitchFamily="34" charset="0"/>
              <a:buChar char="•"/>
            </a:pPr>
            <a:endParaRPr lang="en-IN"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sz="1600" dirty="0">
                <a:latin typeface="Arial" panose="020B0604020202020204" pitchFamily="34" charset="0"/>
                <a:cs typeface="Arial" panose="020B0604020202020204" pitchFamily="34" charset="0"/>
              </a:rPr>
              <a:t>Persistent Memory .</a:t>
            </a:r>
          </a:p>
          <a:p>
            <a:pPr marL="285750" indent="-285750">
              <a:buFont typeface="Arial" panose="020B0604020202020204" pitchFamily="34" charset="0"/>
              <a:buChar char="•"/>
            </a:pPr>
            <a:endParaRPr lang="en-IN"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sz="1600" dirty="0">
              <a:solidFill>
                <a:srgbClr val="202124"/>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02569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8473" y="1472444"/>
            <a:ext cx="11435054" cy="3699539"/>
          </a:xfrm>
          <a:prstGeom prst="rect">
            <a:avLst/>
          </a:prstGeom>
          <a:noFill/>
        </p:spPr>
        <p:txBody>
          <a:bodyPr wrap="square" rtlCol="0">
            <a:spAutoFit/>
          </a:bodyPr>
          <a:lstStyle/>
          <a:p>
            <a:pPr>
              <a:lnSpc>
                <a:spcPct val="150000"/>
              </a:lnSpc>
            </a:pPr>
            <a:r>
              <a:rPr lang="en-US" sz="1600" dirty="0">
                <a:latin typeface="Arial" panose="020B0604020202020204" pitchFamily="34" charset="0"/>
                <a:cs typeface="Arial" panose="020B0604020202020204" pitchFamily="34" charset="0"/>
              </a:rPr>
              <a:t>1. Implement a company wide database where we can store contact details for easy and efficient contacts search.</a:t>
            </a:r>
          </a:p>
          <a:p>
            <a:pPr marL="342900" indent="-342900">
              <a:lnSpc>
                <a:spcPct val="150000"/>
              </a:lnSpc>
              <a:buAutoNum type="arabicPeriod"/>
            </a:pPr>
            <a:endParaRPr lang="en-US" sz="1600" dirty="0">
              <a:latin typeface="Arial" panose="020B0604020202020204" pitchFamily="34" charset="0"/>
              <a:cs typeface="Arial" panose="020B0604020202020204" pitchFamily="34" charset="0"/>
            </a:endParaRPr>
          </a:p>
          <a:p>
            <a:pPr>
              <a:lnSpc>
                <a:spcPct val="150000"/>
              </a:lnSpc>
            </a:pPr>
            <a:r>
              <a:rPr lang="en-US" sz="1600" dirty="0">
                <a:latin typeface="Arial" panose="020B0604020202020204" pitchFamily="34" charset="0"/>
                <a:cs typeface="Arial" panose="020B0604020202020204" pitchFamily="34" charset="0"/>
              </a:rPr>
              <a:t>2. Provide an option where users can summarize a word document by extending the MoM functionality. </a:t>
            </a:r>
          </a:p>
          <a:p>
            <a:pPr>
              <a:lnSpc>
                <a:spcPct val="150000"/>
              </a:lnSpc>
            </a:pPr>
            <a:endParaRPr lang="en-US" sz="1600" dirty="0">
              <a:latin typeface="Arial" panose="020B0604020202020204" pitchFamily="34" charset="0"/>
              <a:cs typeface="Arial" panose="020B0604020202020204" pitchFamily="34" charset="0"/>
            </a:endParaRPr>
          </a:p>
          <a:p>
            <a:pPr>
              <a:lnSpc>
                <a:spcPct val="150000"/>
              </a:lnSpc>
            </a:pPr>
            <a:r>
              <a:rPr lang="en-US" sz="1600" dirty="0">
                <a:latin typeface="Arial" panose="020B0604020202020204" pitchFamily="34" charset="0"/>
                <a:cs typeface="Arial" panose="020B0604020202020204" pitchFamily="34" charset="0"/>
              </a:rPr>
              <a:t>3. In-app quick messaging by voice and WhatsApp integration.</a:t>
            </a:r>
          </a:p>
          <a:p>
            <a:pPr>
              <a:lnSpc>
                <a:spcPct val="150000"/>
              </a:lnSpc>
            </a:pPr>
            <a:endParaRPr lang="en-US" sz="1600" dirty="0">
              <a:latin typeface="Arial" panose="020B0604020202020204" pitchFamily="34" charset="0"/>
              <a:cs typeface="Arial" panose="020B0604020202020204" pitchFamily="34" charset="0"/>
            </a:endParaRPr>
          </a:p>
          <a:p>
            <a:pPr>
              <a:lnSpc>
                <a:spcPct val="150000"/>
              </a:lnSpc>
            </a:pPr>
            <a:r>
              <a:rPr lang="en-US" sz="1600" dirty="0">
                <a:latin typeface="Arial" panose="020B0604020202020204" pitchFamily="34" charset="0"/>
                <a:cs typeface="Arial" panose="020B0604020202020204" pitchFamily="34" charset="0"/>
              </a:rPr>
              <a:t>4. Sort user system files by topic automatically. </a:t>
            </a:r>
          </a:p>
          <a:p>
            <a:pPr>
              <a:lnSpc>
                <a:spcPct val="150000"/>
              </a:lnSpc>
            </a:pPr>
            <a:endParaRPr lang="en-US" sz="1600" dirty="0">
              <a:latin typeface="Arial" panose="020B0604020202020204" pitchFamily="34" charset="0"/>
              <a:cs typeface="Arial" panose="020B0604020202020204" pitchFamily="34" charset="0"/>
            </a:endParaRPr>
          </a:p>
          <a:p>
            <a:pPr>
              <a:lnSpc>
                <a:spcPct val="150000"/>
              </a:lnSpc>
            </a:pPr>
            <a:r>
              <a:rPr lang="en-US" sz="1600" dirty="0">
                <a:latin typeface="Arial" panose="020B0604020202020204" pitchFamily="34" charset="0"/>
                <a:cs typeface="Arial" panose="020B0604020202020204" pitchFamily="34" charset="0"/>
              </a:rPr>
              <a:t>5. Suggest suitable actions based on user's daily routine to help enhance productivity.</a:t>
            </a:r>
          </a:p>
          <a:p>
            <a:pPr>
              <a:lnSpc>
                <a:spcPct val="150000"/>
              </a:lnSpc>
            </a:pPr>
            <a:endParaRPr lang="en-US" sz="1400" dirty="0">
              <a:latin typeface="Arial" panose="020B0604020202020204" pitchFamily="34" charset="0"/>
              <a:cs typeface="Arial" panose="020B0604020202020204" pitchFamily="34" charset="0"/>
            </a:endParaRPr>
          </a:p>
        </p:txBody>
      </p:sp>
      <p:sp>
        <p:nvSpPr>
          <p:cNvPr id="3" name="TextBox 2"/>
          <p:cNvSpPr txBox="1"/>
          <p:nvPr/>
        </p:nvSpPr>
        <p:spPr>
          <a:xfrm>
            <a:off x="1643631" y="252138"/>
            <a:ext cx="8195714" cy="577850"/>
          </a:xfrm>
          <a:prstGeom prst="rect">
            <a:avLst/>
          </a:prstGeom>
          <a:noFill/>
        </p:spPr>
        <p:txBody>
          <a:bodyPr wrap="square" rtlCol="0">
            <a:spAutoFit/>
          </a:bodyPr>
          <a:lstStyle/>
          <a:p>
            <a:pPr>
              <a:lnSpc>
                <a:spcPct val="150000"/>
              </a:lnSpc>
            </a:pPr>
            <a:r>
              <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FUTURE MODIFICATION</a:t>
            </a:r>
          </a:p>
        </p:txBody>
      </p:sp>
    </p:spTree>
    <p:extLst>
      <p:ext uri="{BB962C8B-B14F-4D97-AF65-F5344CB8AC3E}">
        <p14:creationId xmlns:p14="http://schemas.microsoft.com/office/powerpoint/2010/main" val="2660906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14856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829756" y="1910961"/>
            <a:ext cx="2014361" cy="3743141"/>
          </a:xfrm>
          <a:prstGeom prst="rect">
            <a:avLst/>
          </a:prstGeom>
          <a:noFill/>
        </p:spPr>
        <p:txBody>
          <a:bodyPr wrap="square" rtlCol="0">
            <a:spAutoFit/>
          </a:bodyPr>
          <a:lstStyle/>
          <a:p>
            <a:pPr algn="r">
              <a:lnSpc>
                <a:spcPct val="150000"/>
              </a:lnSpc>
            </a:pPr>
            <a:r>
              <a:rPr lang="en-US" sz="2300" b="1" dirty="0">
                <a:solidFill>
                  <a:srgbClr val="FFC627"/>
                </a:solidFill>
                <a:latin typeface="Arial" panose="020B0604020202020204" pitchFamily="34" charset="0"/>
                <a:cs typeface="Arial" panose="020B0604020202020204" pitchFamily="34" charset="0"/>
              </a:rPr>
              <a:t>PROJECT : </a:t>
            </a:r>
          </a:p>
          <a:p>
            <a:pPr algn="r">
              <a:lnSpc>
                <a:spcPct val="150000"/>
              </a:lnSpc>
            </a:pPr>
            <a:r>
              <a:rPr lang="en-US" sz="2300" b="1" dirty="0">
                <a:solidFill>
                  <a:srgbClr val="FFC627"/>
                </a:solidFill>
                <a:latin typeface="Arial" panose="020B0604020202020204" pitchFamily="34" charset="0"/>
                <a:cs typeface="Arial" panose="020B0604020202020204" pitchFamily="34" charset="0"/>
              </a:rPr>
              <a:t>TEAM :</a:t>
            </a:r>
          </a:p>
          <a:p>
            <a:pPr algn="r">
              <a:lnSpc>
                <a:spcPct val="150000"/>
              </a:lnSpc>
            </a:pPr>
            <a:endParaRPr lang="en-US" sz="2300" b="1" dirty="0">
              <a:solidFill>
                <a:srgbClr val="FFC627"/>
              </a:solidFill>
              <a:latin typeface="Arial" panose="020B0604020202020204" pitchFamily="34" charset="0"/>
              <a:cs typeface="Arial" panose="020B0604020202020204" pitchFamily="34" charset="0"/>
            </a:endParaRPr>
          </a:p>
          <a:p>
            <a:pPr algn="r">
              <a:lnSpc>
                <a:spcPct val="150000"/>
              </a:lnSpc>
            </a:pPr>
            <a:endParaRPr lang="en-US" sz="2300" b="1" dirty="0">
              <a:solidFill>
                <a:srgbClr val="FFC627"/>
              </a:solidFill>
              <a:latin typeface="Arial" panose="020B0604020202020204" pitchFamily="34" charset="0"/>
              <a:cs typeface="Arial" panose="020B0604020202020204" pitchFamily="34" charset="0"/>
            </a:endParaRPr>
          </a:p>
          <a:p>
            <a:pPr algn="r">
              <a:lnSpc>
                <a:spcPct val="150000"/>
              </a:lnSpc>
            </a:pPr>
            <a:endParaRPr lang="en-US" sz="2300" b="1" dirty="0">
              <a:solidFill>
                <a:srgbClr val="FFC627"/>
              </a:solidFill>
              <a:latin typeface="Arial" panose="020B0604020202020204" pitchFamily="34" charset="0"/>
              <a:cs typeface="Arial" panose="020B0604020202020204" pitchFamily="34" charset="0"/>
            </a:endParaRPr>
          </a:p>
          <a:p>
            <a:pPr algn="r">
              <a:lnSpc>
                <a:spcPct val="150000"/>
              </a:lnSpc>
            </a:pPr>
            <a:r>
              <a:rPr lang="en-US" sz="2300" b="1" dirty="0">
                <a:solidFill>
                  <a:srgbClr val="FFC627"/>
                </a:solidFill>
                <a:latin typeface="Arial" panose="020B0604020202020204" pitchFamily="34" charset="0"/>
                <a:cs typeface="Arial" panose="020B0604020202020204" pitchFamily="34" charset="0"/>
              </a:rPr>
              <a:t>GUIDE :</a:t>
            </a:r>
          </a:p>
          <a:p>
            <a:pPr algn="r">
              <a:lnSpc>
                <a:spcPct val="150000"/>
              </a:lnSpc>
            </a:pPr>
            <a:r>
              <a:rPr lang="en-US" sz="2300" b="1" dirty="0">
                <a:solidFill>
                  <a:srgbClr val="FFC627"/>
                </a:solidFill>
                <a:latin typeface="Arial" panose="020B0604020202020204" pitchFamily="34" charset="0"/>
                <a:cs typeface="Arial" panose="020B0604020202020204" pitchFamily="34" charset="0"/>
              </a:rPr>
              <a:t>INSTITUTE :</a:t>
            </a:r>
          </a:p>
        </p:txBody>
      </p:sp>
      <p:sp>
        <p:nvSpPr>
          <p:cNvPr id="5" name="TextBox 4"/>
          <p:cNvSpPr txBox="1"/>
          <p:nvPr/>
        </p:nvSpPr>
        <p:spPr>
          <a:xfrm>
            <a:off x="7844117" y="1910961"/>
            <a:ext cx="4439690" cy="4274055"/>
          </a:xfrm>
          <a:prstGeom prst="rect">
            <a:avLst/>
          </a:prstGeom>
          <a:noFill/>
        </p:spPr>
        <p:txBody>
          <a:bodyPr wrap="square" rtlCol="0">
            <a:spAutoFit/>
          </a:bodyPr>
          <a:lstStyle/>
          <a:p>
            <a:pPr>
              <a:lnSpc>
                <a:spcPct val="150000"/>
              </a:lnSpc>
            </a:pPr>
            <a:r>
              <a:rPr lang="en-US" sz="2300" dirty="0">
                <a:solidFill>
                  <a:schemeClr val="accent1">
                    <a:lumMod val="20000"/>
                    <a:lumOff val="80000"/>
                  </a:schemeClr>
                </a:solidFill>
                <a:latin typeface="Arial" panose="020B0604020202020204" pitchFamily="34" charset="0"/>
                <a:cs typeface="Arial" panose="020B0604020202020204" pitchFamily="34" charset="0"/>
              </a:rPr>
              <a:t>Unisys Natural Assistant</a:t>
            </a:r>
          </a:p>
          <a:p>
            <a:pPr>
              <a:lnSpc>
                <a:spcPct val="150000"/>
              </a:lnSpc>
            </a:pPr>
            <a:r>
              <a:rPr lang="en-US" sz="2300" dirty="0">
                <a:solidFill>
                  <a:schemeClr val="accent1">
                    <a:lumMod val="20000"/>
                    <a:lumOff val="80000"/>
                  </a:schemeClr>
                </a:solidFill>
                <a:latin typeface="Arial" panose="020B0604020202020204" pitchFamily="34" charset="0"/>
                <a:cs typeface="Arial" panose="020B0604020202020204" pitchFamily="34" charset="0"/>
              </a:rPr>
              <a:t>Aravind Shreyas R</a:t>
            </a:r>
          </a:p>
          <a:p>
            <a:pPr>
              <a:lnSpc>
                <a:spcPct val="150000"/>
              </a:lnSpc>
            </a:pPr>
            <a:r>
              <a:rPr lang="en-US" sz="2300" dirty="0">
                <a:solidFill>
                  <a:schemeClr val="accent1">
                    <a:lumMod val="20000"/>
                    <a:lumOff val="80000"/>
                  </a:schemeClr>
                </a:solidFill>
                <a:latin typeface="Arial" panose="020B0604020202020204" pitchFamily="34" charset="0"/>
                <a:cs typeface="Arial" panose="020B0604020202020204" pitchFamily="34" charset="0"/>
              </a:rPr>
              <a:t>Chinmay B</a:t>
            </a:r>
          </a:p>
          <a:p>
            <a:pPr>
              <a:lnSpc>
                <a:spcPct val="150000"/>
              </a:lnSpc>
            </a:pPr>
            <a:r>
              <a:rPr lang="en-US" sz="2300" dirty="0">
                <a:solidFill>
                  <a:schemeClr val="accent1">
                    <a:lumMod val="20000"/>
                    <a:lumOff val="80000"/>
                  </a:schemeClr>
                </a:solidFill>
                <a:latin typeface="Arial" panose="020B0604020202020204" pitchFamily="34" charset="0"/>
                <a:cs typeface="Arial" panose="020B0604020202020204" pitchFamily="34" charset="0"/>
              </a:rPr>
              <a:t>Dheeraj Bhat</a:t>
            </a:r>
          </a:p>
          <a:p>
            <a:pPr>
              <a:lnSpc>
                <a:spcPct val="150000"/>
              </a:lnSpc>
            </a:pPr>
            <a:r>
              <a:rPr lang="en-US" sz="2300" dirty="0">
                <a:solidFill>
                  <a:schemeClr val="accent1">
                    <a:lumMod val="20000"/>
                    <a:lumOff val="80000"/>
                  </a:schemeClr>
                </a:solidFill>
                <a:latin typeface="Arial" panose="020B0604020202020204" pitchFamily="34" charset="0"/>
                <a:cs typeface="Arial" panose="020B0604020202020204" pitchFamily="34" charset="0"/>
              </a:rPr>
              <a:t>Gaurav Vinay</a:t>
            </a:r>
          </a:p>
          <a:p>
            <a:pPr>
              <a:lnSpc>
                <a:spcPct val="150000"/>
              </a:lnSpc>
            </a:pPr>
            <a:r>
              <a:rPr lang="en-US" sz="2300" dirty="0">
                <a:solidFill>
                  <a:schemeClr val="accent1">
                    <a:lumMod val="20000"/>
                    <a:lumOff val="80000"/>
                  </a:schemeClr>
                </a:solidFill>
                <a:latin typeface="Arial" panose="020B0604020202020204" pitchFamily="34" charset="0"/>
                <a:cs typeface="Arial" panose="020B0604020202020204" pitchFamily="34" charset="0"/>
              </a:rPr>
              <a:t>Mrs. Aparna R</a:t>
            </a:r>
          </a:p>
          <a:p>
            <a:pPr>
              <a:lnSpc>
                <a:spcPct val="150000"/>
              </a:lnSpc>
            </a:pPr>
            <a:r>
              <a:rPr lang="en-US" sz="2300" dirty="0">
                <a:solidFill>
                  <a:schemeClr val="accent1">
                    <a:lumMod val="20000"/>
                    <a:lumOff val="80000"/>
                  </a:schemeClr>
                </a:solidFill>
                <a:latin typeface="Arial" panose="020B0604020202020204" pitchFamily="34" charset="0"/>
                <a:cs typeface="Arial" panose="020B0604020202020204" pitchFamily="34" charset="0"/>
              </a:rPr>
              <a:t>M.S. Ramaiah Institute of Technology</a:t>
            </a:r>
          </a:p>
        </p:txBody>
      </p:sp>
    </p:spTree>
    <p:extLst>
      <p:ext uri="{BB962C8B-B14F-4D97-AF65-F5344CB8AC3E}">
        <p14:creationId xmlns:p14="http://schemas.microsoft.com/office/powerpoint/2010/main" val="11103591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8D656E6-E36E-5542-9634-4BF60816C9CD}"/>
              </a:ext>
            </a:extLst>
          </p:cNvPr>
          <p:cNvSpPr/>
          <p:nvPr/>
        </p:nvSpPr>
        <p:spPr>
          <a:xfrm>
            <a:off x="1702677" y="278857"/>
            <a:ext cx="3617868" cy="577850"/>
          </a:xfrm>
          <a:prstGeom prst="rect">
            <a:avLst/>
          </a:prstGeom>
        </p:spPr>
        <p:txBody>
          <a:bodyPr wrap="square">
            <a:spAutoFit/>
          </a:bodyPr>
          <a:lstStyle/>
          <a:p>
            <a:pPr>
              <a:lnSpc>
                <a:spcPct val="150000"/>
              </a:lnSpc>
            </a:pPr>
            <a:r>
              <a:rPr lang="en-US" sz="2400" b="1">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TEAM INTRODUCTION</a:t>
            </a:r>
            <a:endPar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2776A584-ADCF-474F-9DC9-50951C41DF52}"/>
              </a:ext>
            </a:extLst>
          </p:cNvPr>
          <p:cNvSpPr txBox="1"/>
          <p:nvPr/>
        </p:nvSpPr>
        <p:spPr>
          <a:xfrm>
            <a:off x="257503" y="1303281"/>
            <a:ext cx="11676993" cy="6063198"/>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Aparna R, </a:t>
            </a:r>
            <a:r>
              <a:rPr lang="en-US" sz="16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Team Mentor</a:t>
            </a:r>
          </a:p>
          <a:p>
            <a:endParaRPr lang="en-US" sz="3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r>
              <a:rPr lang="en-US" sz="1400" dirty="0">
                <a:latin typeface="Arial" panose="020B0604020202020204" pitchFamily="34" charset="0"/>
                <a:cs typeface="Arial" panose="020B0604020202020204" pitchFamily="34" charset="0"/>
              </a:rPr>
              <a:t>I’m working as an Assistant Professor in the Department of Computer Science and Engineering, M S Ramaiah Institute of Technology, Bangalore. I have around 6 years of industry experience and 14 years of teaching experience. My research areas include Cloud security, High performance Computing. Currently pursuing my PhD in VTU, Belgaum.</a:t>
            </a:r>
          </a:p>
          <a:p>
            <a:endParaRPr lang="en-US" sz="1400" b="1" dirty="0">
              <a:latin typeface="Arial" panose="020B0604020202020204" pitchFamily="34" charset="0"/>
              <a:cs typeface="Arial" panose="020B0604020202020204" pitchFamily="34" charset="0"/>
            </a:endParaRPr>
          </a:p>
          <a:p>
            <a:r>
              <a:rPr lang="en-US" sz="1600" b="1" dirty="0">
                <a:latin typeface="Arial" panose="020B0604020202020204" pitchFamily="34" charset="0"/>
                <a:cs typeface="Arial" panose="020B0604020202020204" pitchFamily="34" charset="0"/>
              </a:rPr>
              <a:t>Aravind Shreyas Ramesh, </a:t>
            </a:r>
            <a:r>
              <a:rPr lang="en-US" sz="16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Team Lead</a:t>
            </a:r>
          </a:p>
          <a:p>
            <a:endParaRPr lang="en-US" sz="3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r>
              <a:rPr lang="en-IN" sz="1400" dirty="0">
                <a:latin typeface="Arial" panose="020B0604020202020204" pitchFamily="34" charset="0"/>
                <a:cs typeface="Arial" panose="020B0604020202020204" pitchFamily="34" charset="0"/>
              </a:rPr>
              <a:t>Currently a third year CS engineering undergraduate student, I’ve set my eyes at Analytics and Data Science. My ultimate goal is to create an impact that helps society for the better. </a:t>
            </a:r>
          </a:p>
          <a:p>
            <a:endParaRPr lang="en-US" sz="1400" dirty="0">
              <a:latin typeface="Arial" panose="020B0604020202020204" pitchFamily="34" charset="0"/>
              <a:cs typeface="Arial" panose="020B0604020202020204" pitchFamily="34" charset="0"/>
            </a:endParaRPr>
          </a:p>
          <a:p>
            <a:r>
              <a:rPr lang="en-US" sz="1600" b="1" dirty="0">
                <a:latin typeface="Arial" panose="020B0604020202020204" pitchFamily="34" charset="0"/>
                <a:cs typeface="Arial" panose="020B0604020202020204" pitchFamily="34" charset="0"/>
              </a:rPr>
              <a:t>Chinmay Bhatkal</a:t>
            </a:r>
          </a:p>
          <a:p>
            <a:endParaRPr lang="en-US" sz="300" b="1" dirty="0">
              <a:latin typeface="Arial" panose="020B0604020202020204" pitchFamily="34" charset="0"/>
              <a:cs typeface="Arial" panose="020B0604020202020204" pitchFamily="34" charset="0"/>
            </a:endParaRPr>
          </a:p>
          <a:p>
            <a:r>
              <a:rPr lang="en-US" sz="1400" dirty="0">
                <a:latin typeface="Arial" panose="020B0604020202020204" pitchFamily="34" charset="0"/>
                <a:cs typeface="Arial" panose="020B0604020202020204" pitchFamily="34" charset="0"/>
              </a:rPr>
              <a:t>I’m currently pursuing BE in Computer Science and Engineering in Ramaiah institute of Technology. My areas of interest include full stack web development and software engineering. I’m  currently pursuing an internship with Samsung (SRIB) and I’ve worked on multiple projects.</a:t>
            </a:r>
          </a:p>
          <a:p>
            <a:endParaRPr lang="en-US" sz="1400" dirty="0">
              <a:latin typeface="Arial" panose="020B0604020202020204" pitchFamily="34" charset="0"/>
              <a:cs typeface="Arial" panose="020B0604020202020204" pitchFamily="34" charset="0"/>
            </a:endParaRPr>
          </a:p>
          <a:p>
            <a:r>
              <a:rPr lang="en-US" sz="1600" b="1" dirty="0">
                <a:latin typeface="Arial" panose="020B0604020202020204" pitchFamily="34" charset="0"/>
                <a:cs typeface="Arial" panose="020B0604020202020204" pitchFamily="34" charset="0"/>
              </a:rPr>
              <a:t>Dheeraj Bhat</a:t>
            </a:r>
          </a:p>
          <a:p>
            <a:endParaRPr lang="en-US" sz="300" b="1" dirty="0">
              <a:latin typeface="Arial" panose="020B0604020202020204" pitchFamily="34" charset="0"/>
              <a:cs typeface="Arial" panose="020B0604020202020204" pitchFamily="34" charset="0"/>
            </a:endParaRPr>
          </a:p>
          <a:p>
            <a:r>
              <a:rPr lang="en-IN" sz="1400" dirty="0">
                <a:latin typeface="Arial" panose="020B0604020202020204" pitchFamily="34" charset="0"/>
                <a:cs typeface="Arial" panose="020B0604020202020204" pitchFamily="34" charset="0"/>
              </a:rPr>
              <a:t>A hardworking student eager to learn more about Development and Data Science pursuing a bachelor's degree in Computer Science and Engineering at Ramaiah Institute of Technology. My areas of interest include development, data science, ML, and DL. I am currently interning at Samsung and possess hands-on skills in all the respective field.</a:t>
            </a:r>
          </a:p>
          <a:p>
            <a:endParaRPr lang="en-US" sz="1100" dirty="0">
              <a:latin typeface="Arial" panose="020B0604020202020204" pitchFamily="34" charset="0"/>
              <a:cs typeface="Arial" panose="020B0604020202020204" pitchFamily="34" charset="0"/>
            </a:endParaRPr>
          </a:p>
          <a:p>
            <a:r>
              <a:rPr lang="en-US" sz="1600" b="1" dirty="0">
                <a:latin typeface="Arial" panose="020B0604020202020204" pitchFamily="34" charset="0"/>
                <a:cs typeface="Arial" panose="020B0604020202020204" pitchFamily="34" charset="0"/>
              </a:rPr>
              <a:t>Gaurav V</a:t>
            </a:r>
          </a:p>
          <a:p>
            <a:endParaRPr lang="en-US" sz="300" b="1" dirty="0">
              <a:latin typeface="Arial" panose="020B0604020202020204" pitchFamily="34" charset="0"/>
              <a:cs typeface="Arial" panose="020B0604020202020204" pitchFamily="34" charset="0"/>
            </a:endParaRPr>
          </a:p>
          <a:p>
            <a:r>
              <a:rPr lang="en-IN" sz="1400" dirty="0">
                <a:latin typeface="Arial" panose="020B0604020202020204" pitchFamily="34" charset="0"/>
                <a:cs typeface="Arial" panose="020B0604020202020204" pitchFamily="34" charset="0"/>
              </a:rPr>
              <a:t>An inquisitive learner and budding developer who is currently pursuing his under-graduation degree in the field of Computer science &amp; engineering in Ramaiah institute of Technology. My areas of interest include web and mobile development, UI/UX design, software engineering and graphic design. I am currently pursuing an internship with Samsung and have worked on many relevant projects.</a:t>
            </a:r>
          </a:p>
          <a:p>
            <a:endParaRPr lang="en-US" sz="1400" dirty="0">
              <a:latin typeface="Arial" panose="020B0604020202020204" pitchFamily="34" charset="0"/>
              <a:cs typeface="Arial" panose="020B0604020202020204" pitchFamily="34" charset="0"/>
            </a:endParaRPr>
          </a:p>
          <a:p>
            <a:endParaRPr lang="en-US" sz="14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67901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5571" y="1503974"/>
            <a:ext cx="11455875" cy="447866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1600" dirty="0">
                <a:latin typeface="Arial" panose="020B0604020202020204" pitchFamily="34" charset="0"/>
                <a:cs typeface="Arial" panose="020B0604020202020204" pitchFamily="34" charset="0"/>
              </a:rPr>
              <a:t>We all spend a small amount of time on relatively less time-consuming activities and over the period of weeks or months or year, which accumulates to large amount of time per associates. When we analyse this across the organization then the impact is so large that we cannot continue to neglect it.</a:t>
            </a:r>
          </a:p>
          <a:p>
            <a:pPr marL="285750" indent="-285750">
              <a:lnSpc>
                <a:spcPct val="150000"/>
              </a:lnSpc>
              <a:buFont typeface="Arial" panose="020B0604020202020204" pitchFamily="34" charset="0"/>
              <a:buChar char="•"/>
            </a:pPr>
            <a:endParaRPr lang="en-IN" sz="1600"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n-IN" sz="1600" dirty="0">
                <a:latin typeface="Arial" panose="020B0604020202020204" pitchFamily="34" charset="0"/>
                <a:cs typeface="Arial" panose="020B0604020202020204" pitchFamily="34" charset="0"/>
              </a:rPr>
              <a:t>This is where UNA comes into play. </a:t>
            </a:r>
          </a:p>
          <a:p>
            <a:pPr marL="742950" lvl="1" indent="-285750">
              <a:lnSpc>
                <a:spcPct val="150000"/>
              </a:lnSpc>
              <a:buFont typeface="Wingdings" pitchFamily="2" charset="2"/>
              <a:buChar char="Ø"/>
            </a:pPr>
            <a:r>
              <a:rPr lang="en-US" sz="1600" dirty="0">
                <a:latin typeface="Arial" panose="020B0604020202020204" pitchFamily="34" charset="0"/>
                <a:cs typeface="Arial" panose="020B0604020202020204" pitchFamily="34" charset="0"/>
              </a:rPr>
              <a:t>UNA provides top technologies and concepts used in AI assistants which include Speech Recognition, Natural Language Processing(NLP) and Machine Learning(ML). </a:t>
            </a:r>
          </a:p>
          <a:p>
            <a:pPr marL="742950" lvl="1" indent="-285750">
              <a:lnSpc>
                <a:spcPct val="150000"/>
              </a:lnSpc>
              <a:buFont typeface="Wingdings" pitchFamily="2" charset="2"/>
              <a:buChar char="Ø"/>
            </a:pPr>
            <a:r>
              <a:rPr lang="en-US" sz="1600" dirty="0">
                <a:latin typeface="Arial" panose="020B0604020202020204" pitchFamily="34" charset="0"/>
                <a:cs typeface="Arial" panose="020B0604020202020204" pitchFamily="34" charset="0"/>
              </a:rPr>
              <a:t>Speech recognition helps take inputs from a user, NLP helps understand the commands of the user and take the necessary steps as 	per the desired request of the user and ML generally performs a task and learns whether or not the goal is accomplished and accordingly produces results the next time.</a:t>
            </a:r>
          </a:p>
          <a:p>
            <a:pPr marL="742950" lvl="1" indent="-285750">
              <a:lnSpc>
                <a:spcPct val="150000"/>
              </a:lnSpc>
              <a:buFont typeface="Wingdings" pitchFamily="2" charset="2"/>
              <a:buChar char="Ø"/>
            </a:pPr>
            <a:r>
              <a:rPr lang="en-US" sz="1600" dirty="0">
                <a:latin typeface="Arial" panose="020B0604020202020204" pitchFamily="34" charset="0"/>
                <a:cs typeface="Arial" panose="020B0604020202020204" pitchFamily="34" charset="0"/>
              </a:rPr>
              <a:t>UNA provides an elegant GUI which makes navigating the application easier and efficient.</a:t>
            </a:r>
          </a:p>
          <a:p>
            <a:pPr marL="742950" lvl="1" indent="-285750">
              <a:lnSpc>
                <a:spcPct val="150000"/>
              </a:lnSpc>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sp>
        <p:nvSpPr>
          <p:cNvPr id="3" name="TextBox 2"/>
          <p:cNvSpPr txBox="1"/>
          <p:nvPr/>
        </p:nvSpPr>
        <p:spPr>
          <a:xfrm>
            <a:off x="1803692" y="336221"/>
            <a:ext cx="8195714" cy="577850"/>
          </a:xfrm>
          <a:prstGeom prst="rect">
            <a:avLst/>
          </a:prstGeom>
          <a:noFill/>
        </p:spPr>
        <p:txBody>
          <a:bodyPr wrap="square" rtlCol="0">
            <a:spAutoFit/>
          </a:bodyPr>
          <a:lstStyle/>
          <a:p>
            <a:pPr>
              <a:lnSpc>
                <a:spcPct val="150000"/>
              </a:lnSpc>
            </a:pPr>
            <a:r>
              <a:rPr lang="en-US" sz="23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PROBLEM STATEMENT</a:t>
            </a:r>
            <a:endPar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61744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8B24EE4-DC12-984B-8BCD-3482646EE6F8}"/>
              </a:ext>
            </a:extLst>
          </p:cNvPr>
          <p:cNvSpPr txBox="1"/>
          <p:nvPr/>
        </p:nvSpPr>
        <p:spPr>
          <a:xfrm>
            <a:off x="475571" y="1503974"/>
            <a:ext cx="11455875" cy="447866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dirty="0">
                <a:solidFill>
                  <a:srgbClr val="0070C0"/>
                </a:solidFill>
                <a:latin typeface="Arial" panose="020B0604020202020204" pitchFamily="34" charset="0"/>
                <a:cs typeface="Arial" panose="020B0604020202020204" pitchFamily="34" charset="0"/>
              </a:rPr>
              <a:t>Speech recognition </a:t>
            </a:r>
            <a:r>
              <a:rPr lang="en-US" sz="1600" dirty="0">
                <a:latin typeface="Arial" panose="020B0604020202020204" pitchFamily="34" charset="0"/>
                <a:cs typeface="Arial" panose="020B0604020202020204" pitchFamily="34" charset="0"/>
              </a:rPr>
              <a:t>helps take inputs from a user, NLP helps understand the commands of the user and take the necessary steps as per the desired request of the user and ML generally performs a task and learns whether or not the goal is accomplished and accordingly produces results the next time.</a:t>
            </a:r>
          </a:p>
          <a:p>
            <a:pPr marL="285750" indent="-285750">
              <a:lnSpc>
                <a:spcPct val="150000"/>
              </a:lnSpc>
              <a:buFont typeface="Arial" panose="020B0604020202020204" pitchFamily="34" charset="0"/>
              <a:buChar char="•"/>
            </a:pPr>
            <a:r>
              <a:rPr lang="en-US" sz="1600" dirty="0">
                <a:latin typeface="Arial" panose="020B0604020202020204" pitchFamily="34" charset="0"/>
                <a:cs typeface="Arial" panose="020B0604020202020204" pitchFamily="34" charset="0"/>
              </a:rPr>
              <a:t>UNA provides a simple and elegant GUI which makes navigating the application </a:t>
            </a:r>
            <a:r>
              <a:rPr lang="en-US" sz="1600" dirty="0">
                <a:solidFill>
                  <a:srgbClr val="0070C0"/>
                </a:solidFill>
                <a:latin typeface="Arial" panose="020B0604020202020204" pitchFamily="34" charset="0"/>
                <a:cs typeface="Arial" panose="020B0604020202020204" pitchFamily="34" charset="0"/>
              </a:rPr>
              <a:t>easy and efficient</a:t>
            </a:r>
            <a:r>
              <a:rPr lang="en-US" sz="1600"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en-US" sz="1600" dirty="0">
                <a:latin typeface="Arial" panose="020B0604020202020204" pitchFamily="34" charset="0"/>
                <a:cs typeface="Arial" panose="020B0604020202020204" pitchFamily="34" charset="0"/>
              </a:rPr>
              <a:t>Browse through your favorite websites.</a:t>
            </a:r>
          </a:p>
          <a:p>
            <a:pPr marL="285750" indent="-285750">
              <a:lnSpc>
                <a:spcPct val="150000"/>
              </a:lnSpc>
              <a:buFont typeface="Arial" panose="020B0604020202020204" pitchFamily="34" charset="0"/>
              <a:buChar char="•"/>
            </a:pPr>
            <a:r>
              <a:rPr lang="en-US" sz="1600" dirty="0">
                <a:solidFill>
                  <a:srgbClr val="0070C0"/>
                </a:solidFill>
                <a:latin typeface="Arial" panose="020B0604020202020204" pitchFamily="34" charset="0"/>
                <a:cs typeface="Arial" panose="020B0604020202020204" pitchFamily="34" charset="0"/>
              </a:rPr>
              <a:t>Browse</a:t>
            </a:r>
            <a:r>
              <a:rPr lang="en-US" sz="1600" dirty="0">
                <a:latin typeface="Arial" panose="020B0604020202020204" pitchFamily="34" charset="0"/>
                <a:cs typeface="Arial" panose="020B0604020202020204" pitchFamily="34" charset="0"/>
              </a:rPr>
              <a:t> Wikipedia.</a:t>
            </a:r>
          </a:p>
          <a:p>
            <a:pPr marL="285750" indent="-285750">
              <a:lnSpc>
                <a:spcPct val="150000"/>
              </a:lnSpc>
              <a:buFont typeface="Arial" panose="020B0604020202020204" pitchFamily="34" charset="0"/>
              <a:buChar char="•"/>
            </a:pPr>
            <a:r>
              <a:rPr lang="en-US" sz="1600" dirty="0">
                <a:latin typeface="Arial" panose="020B0604020202020204" pitchFamily="34" charset="0"/>
                <a:cs typeface="Arial" panose="020B0604020202020204" pitchFamily="34" charset="0"/>
              </a:rPr>
              <a:t>Set Dynamic </a:t>
            </a:r>
            <a:r>
              <a:rPr lang="en-US" sz="1600" dirty="0">
                <a:solidFill>
                  <a:srgbClr val="0070C0"/>
                </a:solidFill>
                <a:latin typeface="Arial" panose="020B0604020202020204" pitchFamily="34" charset="0"/>
                <a:cs typeface="Arial" panose="020B0604020202020204" pitchFamily="34" charset="0"/>
              </a:rPr>
              <a:t>Reminders</a:t>
            </a:r>
          </a:p>
          <a:p>
            <a:pPr marL="285750" indent="-285750">
              <a:lnSpc>
                <a:spcPct val="150000"/>
              </a:lnSpc>
              <a:buFont typeface="Arial" panose="020B0604020202020204" pitchFamily="34" charset="0"/>
              <a:buChar char="•"/>
            </a:pPr>
            <a:r>
              <a:rPr lang="en-US" sz="1600" dirty="0">
                <a:solidFill>
                  <a:srgbClr val="0070C0"/>
                </a:solidFill>
                <a:latin typeface="Arial" panose="020B0604020202020204" pitchFamily="34" charset="0"/>
                <a:cs typeface="Arial" panose="020B0604020202020204" pitchFamily="34" charset="0"/>
              </a:rPr>
              <a:t>Automated Emails</a:t>
            </a:r>
            <a:r>
              <a:rPr lang="en-US" sz="1600" dirty="0">
                <a:latin typeface="Arial" panose="020B0604020202020204" pitchFamily="34" charset="0"/>
                <a:cs typeface="Arial" panose="020B0604020202020204" pitchFamily="34" charset="0"/>
              </a:rPr>
              <a:t>, Send Reports, Files And Any Other Attachment By Voice Through Email.</a:t>
            </a:r>
          </a:p>
          <a:p>
            <a:pPr marL="285750" indent="-285750">
              <a:lnSpc>
                <a:spcPct val="150000"/>
              </a:lnSpc>
              <a:buFont typeface="Arial" panose="020B0604020202020204" pitchFamily="34" charset="0"/>
              <a:buChar char="•"/>
            </a:pPr>
            <a:r>
              <a:rPr lang="en-US" sz="1600" dirty="0">
                <a:solidFill>
                  <a:srgbClr val="0070C0"/>
                </a:solidFill>
                <a:latin typeface="Arial" panose="020B0604020202020204" pitchFamily="34" charset="0"/>
                <a:cs typeface="Arial" panose="020B0604020202020204" pitchFamily="34" charset="0"/>
              </a:rPr>
              <a:t>Minutes Of Meeting</a:t>
            </a:r>
            <a:r>
              <a:rPr lang="en-US" sz="1600" dirty="0">
                <a:solidFill>
                  <a:srgbClr val="FF0000"/>
                </a:solidFill>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en-US" sz="1600" dirty="0">
                <a:solidFill>
                  <a:srgbClr val="0070C0"/>
                </a:solidFill>
                <a:latin typeface="Arial" panose="020B0604020202020204" pitchFamily="34" charset="0"/>
                <a:cs typeface="Arial" panose="020B0604020202020204" pitchFamily="34" charset="0"/>
              </a:rPr>
              <a:t>Manage</a:t>
            </a:r>
            <a:r>
              <a:rPr lang="en-US" sz="1600" dirty="0">
                <a:latin typeface="Arial" panose="020B0604020202020204" pitchFamily="34" charset="0"/>
                <a:cs typeface="Arial" panose="020B0604020202020204" pitchFamily="34" charset="0"/>
              </a:rPr>
              <a:t> your activities by directly accessing your </a:t>
            </a:r>
            <a:r>
              <a:rPr lang="en-US" sz="1600" dirty="0">
                <a:solidFill>
                  <a:srgbClr val="0070C0"/>
                </a:solidFill>
                <a:latin typeface="Arial" panose="020B0604020202020204" pitchFamily="34" charset="0"/>
                <a:cs typeface="Arial" panose="020B0604020202020204" pitchFamily="34" charset="0"/>
              </a:rPr>
              <a:t>Outlook calendar</a:t>
            </a:r>
            <a:r>
              <a:rPr lang="en-US" sz="1600"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05C23596-70C6-4F46-AAFD-6396E33FBDCE}"/>
              </a:ext>
            </a:extLst>
          </p:cNvPr>
          <p:cNvSpPr txBox="1"/>
          <p:nvPr/>
        </p:nvSpPr>
        <p:spPr>
          <a:xfrm>
            <a:off x="1815267" y="347390"/>
            <a:ext cx="8195714" cy="577850"/>
          </a:xfrm>
          <a:prstGeom prst="rect">
            <a:avLst/>
          </a:prstGeom>
          <a:noFill/>
        </p:spPr>
        <p:txBody>
          <a:bodyPr wrap="square" rtlCol="0">
            <a:spAutoFit/>
          </a:bodyPr>
          <a:lstStyle/>
          <a:p>
            <a:pPr>
              <a:lnSpc>
                <a:spcPct val="150000"/>
              </a:lnSpc>
            </a:pPr>
            <a:r>
              <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FEATURES</a:t>
            </a:r>
          </a:p>
        </p:txBody>
      </p:sp>
    </p:spTree>
    <p:extLst>
      <p:ext uri="{BB962C8B-B14F-4D97-AF65-F5344CB8AC3E}">
        <p14:creationId xmlns:p14="http://schemas.microsoft.com/office/powerpoint/2010/main" val="1701625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5FC00B-BF6D-1C49-A6FC-220DEBB3625D}"/>
              </a:ext>
            </a:extLst>
          </p:cNvPr>
          <p:cNvSpPr txBox="1"/>
          <p:nvPr/>
        </p:nvSpPr>
        <p:spPr>
          <a:xfrm>
            <a:off x="384094" y="1577483"/>
            <a:ext cx="11650251" cy="3539430"/>
          </a:xfrm>
          <a:prstGeom prst="rect">
            <a:avLst/>
          </a:prstGeom>
          <a:noFill/>
        </p:spPr>
        <p:txBody>
          <a:bodyPr wrap="square" rtlCol="0">
            <a:spAutoFit/>
          </a:bodyPr>
          <a:lstStyle/>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Browse the Web :-</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With the help of UNA, users can open their favorite website with ease. </a:t>
            </a:r>
          </a:p>
          <a:p>
            <a:r>
              <a:rPr lang="en-US" sz="1600" dirty="0">
                <a:latin typeface="Arial" panose="020B0604020202020204" pitchFamily="34" charset="0"/>
                <a:cs typeface="Arial" panose="020B0604020202020204" pitchFamily="34" charset="0"/>
              </a:rPr>
              <a:t>     Users can open the website of their choice on their default browser by using the following command </a:t>
            </a:r>
          </a:p>
          <a:p>
            <a:r>
              <a:rPr lang="en-US" sz="1600" dirty="0">
                <a:latin typeface="Arial" panose="020B0604020202020204" pitchFamily="34" charset="0"/>
                <a:cs typeface="Arial" panose="020B0604020202020204" pitchFamily="34" charset="0"/>
              </a:rPr>
              <a:t>     "</a:t>
            </a:r>
            <a:r>
              <a:rPr lang="en-US" sz="1600" dirty="0">
                <a:solidFill>
                  <a:srgbClr val="0070C0"/>
                </a:solidFill>
                <a:latin typeface="Arial" panose="020B0604020202020204" pitchFamily="34" charset="0"/>
                <a:cs typeface="Arial" panose="020B0604020202020204" pitchFamily="34" charset="0"/>
              </a:rPr>
              <a:t>open</a:t>
            </a:r>
            <a:r>
              <a:rPr lang="en-US" sz="1600" dirty="0">
                <a:latin typeface="Arial" panose="020B0604020202020204" pitchFamily="34" charset="0"/>
                <a:cs typeface="Arial" panose="020B0604020202020204" pitchFamily="34" charset="0"/>
              </a:rPr>
              <a:t> &lt;website name&gt;" </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Browse Wikipedia :-</a:t>
            </a:r>
          </a:p>
          <a:p>
            <a:pPr marL="285750" indent="-285750">
              <a:buFont typeface="Arial" panose="020B0604020202020204" pitchFamily="34" charset="0"/>
              <a:buChar char="•"/>
            </a:pPr>
            <a:endParaRPr lang="en-US" sz="1600" b="1"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Users can search for any topic on Wikipedia, the summary of the topic will be read by the UNA.</a:t>
            </a:r>
          </a:p>
          <a:p>
            <a:r>
              <a:rPr lang="en-US" sz="1600" dirty="0">
                <a:latin typeface="Arial" panose="020B0604020202020204" pitchFamily="34" charset="0"/>
                <a:cs typeface="Arial" panose="020B0604020202020204" pitchFamily="34" charset="0"/>
              </a:rPr>
              <a:t>     It can simply be done by using the following command.</a:t>
            </a:r>
          </a:p>
          <a:p>
            <a:r>
              <a:rPr lang="en-US" sz="1600" dirty="0">
                <a:latin typeface="Arial" panose="020B0604020202020204" pitchFamily="34" charset="0"/>
                <a:cs typeface="Arial" panose="020B0604020202020204" pitchFamily="34" charset="0"/>
              </a:rPr>
              <a:t>     ”</a:t>
            </a:r>
            <a:r>
              <a:rPr lang="en-US" sz="1600" dirty="0">
                <a:solidFill>
                  <a:srgbClr val="0070C0"/>
                </a:solidFill>
                <a:latin typeface="Arial" panose="020B0604020202020204" pitchFamily="34" charset="0"/>
                <a:cs typeface="Arial" panose="020B0604020202020204" pitchFamily="34" charset="0"/>
              </a:rPr>
              <a:t>wikipedia</a:t>
            </a:r>
            <a:r>
              <a:rPr lang="en-US" sz="1600" dirty="0">
                <a:latin typeface="Arial" panose="020B0604020202020204" pitchFamily="34" charset="0"/>
                <a:cs typeface="Arial" panose="020B0604020202020204" pitchFamily="34" charset="0"/>
              </a:rPr>
              <a:t>  &lt;topic name&gt;”. 	</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03E0B1CD-2AAE-A440-AFCD-CBCBDC3431C1}"/>
              </a:ext>
            </a:extLst>
          </p:cNvPr>
          <p:cNvSpPr/>
          <p:nvPr/>
        </p:nvSpPr>
        <p:spPr>
          <a:xfrm>
            <a:off x="1761265" y="287239"/>
            <a:ext cx="2492099" cy="577850"/>
          </a:xfrm>
          <a:prstGeom prst="rect">
            <a:avLst/>
          </a:prstGeom>
        </p:spPr>
        <p:txBody>
          <a:bodyPr wrap="square">
            <a:spAutoFit/>
          </a:bodyPr>
          <a:lstStyle/>
          <a:p>
            <a:pPr>
              <a:lnSpc>
                <a:spcPct val="150000"/>
              </a:lnSpc>
            </a:pPr>
            <a:r>
              <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BROWSING</a:t>
            </a:r>
          </a:p>
        </p:txBody>
      </p:sp>
    </p:spTree>
    <p:extLst>
      <p:ext uri="{BB962C8B-B14F-4D97-AF65-F5344CB8AC3E}">
        <p14:creationId xmlns:p14="http://schemas.microsoft.com/office/powerpoint/2010/main" val="3778809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C61B182-ACA6-5247-940F-68A43042ADC5}"/>
              </a:ext>
            </a:extLst>
          </p:cNvPr>
          <p:cNvSpPr/>
          <p:nvPr/>
        </p:nvSpPr>
        <p:spPr>
          <a:xfrm>
            <a:off x="399393" y="1510633"/>
            <a:ext cx="10636469" cy="4278094"/>
          </a:xfrm>
          <a:prstGeom prst="rect">
            <a:avLst/>
          </a:prstGeom>
        </p:spPr>
        <p:txBody>
          <a:bodyPr wrap="square">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With the help of UNA, users can send emails to any other user saved in their contacts at any time.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We have used a SMTP server to send the emails quickly and securely.</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Users can send plain text-based emails or can also send emails which include documents or any other attachments of any formats.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The user must ask UNA to send an email</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The UNA asks the user for contact name and then takes in the subject and body of the email, before sending the email it confirms with the user and sends the email to the required user.  can send emails to any other user saved in their contacts at any time.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We have used a SMTP server to send the emails quickly and securely.</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Users can send plain text-based emails, or they can also send more advanced emails which include documents or any other attachments.</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Steps to automate an email</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800100" lvl="1" indent="-342900">
              <a:buFont typeface="+mj-lt"/>
              <a:buAutoNum type="arabicPeriod"/>
            </a:pPr>
            <a:r>
              <a:rPr lang="en-US" sz="1600" dirty="0">
                <a:latin typeface="Arial" panose="020B0604020202020204" pitchFamily="34" charset="0"/>
                <a:cs typeface="Arial" panose="020B0604020202020204" pitchFamily="34" charset="0"/>
              </a:rPr>
              <a:t>The user must ask the UNA to send an email</a:t>
            </a:r>
          </a:p>
          <a:p>
            <a:pPr marL="800100" lvl="1" indent="-342900">
              <a:buFont typeface="+mj-lt"/>
              <a:buAutoNum type="arabicPeriod"/>
            </a:pPr>
            <a:r>
              <a:rPr lang="en-US" sz="1600" dirty="0">
                <a:latin typeface="Arial" panose="020B0604020202020204" pitchFamily="34" charset="0"/>
                <a:cs typeface="Arial" panose="020B0604020202020204" pitchFamily="34" charset="0"/>
              </a:rPr>
              <a:t>The UNA asks the user for contact name and then takes in the subject and body of the email, before sending the email it confirms with the user and sends the email to the required user. </a:t>
            </a:r>
          </a:p>
        </p:txBody>
      </p:sp>
      <p:sp>
        <p:nvSpPr>
          <p:cNvPr id="3" name="Rectangle 2">
            <a:extLst>
              <a:ext uri="{FF2B5EF4-FFF2-40B4-BE49-F238E27FC236}">
                <a16:creationId xmlns:a16="http://schemas.microsoft.com/office/drawing/2014/main" id="{FD3B3932-B324-2F40-B73A-8A2CAC5A0AD4}"/>
              </a:ext>
            </a:extLst>
          </p:cNvPr>
          <p:cNvSpPr/>
          <p:nvPr/>
        </p:nvSpPr>
        <p:spPr>
          <a:xfrm>
            <a:off x="1687942" y="323058"/>
            <a:ext cx="3378043" cy="577850"/>
          </a:xfrm>
          <a:prstGeom prst="rect">
            <a:avLst/>
          </a:prstGeom>
        </p:spPr>
        <p:txBody>
          <a:bodyPr wrap="square">
            <a:spAutoFit/>
          </a:bodyPr>
          <a:lstStyle/>
          <a:p>
            <a:pPr>
              <a:lnSpc>
                <a:spcPct val="150000"/>
              </a:lnSpc>
            </a:pPr>
            <a:r>
              <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AUTOMATED EMAILS</a:t>
            </a:r>
          </a:p>
        </p:txBody>
      </p:sp>
    </p:spTree>
    <p:extLst>
      <p:ext uri="{BB962C8B-B14F-4D97-AF65-F5344CB8AC3E}">
        <p14:creationId xmlns:p14="http://schemas.microsoft.com/office/powerpoint/2010/main" val="2831038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0EFFF6-6E67-3C4D-A5F3-A9C7A7AC0FE0}"/>
              </a:ext>
            </a:extLst>
          </p:cNvPr>
          <p:cNvSpPr/>
          <p:nvPr/>
        </p:nvSpPr>
        <p:spPr>
          <a:xfrm>
            <a:off x="325820" y="1539114"/>
            <a:ext cx="9984827" cy="3785652"/>
          </a:xfrm>
          <a:prstGeom prst="rect">
            <a:avLst/>
          </a:prstGeom>
        </p:spPr>
        <p:txBody>
          <a:bodyPr wrap="square">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With the help of UNA, users can now </a:t>
            </a:r>
            <a:r>
              <a:rPr lang="en-US" sz="1600" dirty="0">
                <a:solidFill>
                  <a:srgbClr val="0070C0"/>
                </a:solidFill>
                <a:latin typeface="Arial" panose="020B0604020202020204" pitchFamily="34" charset="0"/>
                <a:cs typeface="Arial" panose="020B0604020202020204" pitchFamily="34" charset="0"/>
              </a:rPr>
              <a:t>set reminders</a:t>
            </a:r>
            <a:r>
              <a:rPr lang="en-US" sz="16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This functionality is divided into 2 sub-programs. While one program continuously adds reminders when instructed by the user, the other program continuously checks the current date and time to ensure there are no pending reminders to be reminded. Both the sub-programs access the same database without any DB concurrency issues. </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Steps to set a reminder :-</a:t>
            </a:r>
          </a:p>
          <a:p>
            <a:pPr marL="285750" indent="-285750">
              <a:buFont typeface="Arial" panose="020B0604020202020204" pitchFamily="34" charset="0"/>
              <a:buChar char="•"/>
            </a:pPr>
            <a:endParaRPr lang="en-US" sz="1600" b="1" dirty="0">
              <a:latin typeface="Arial" panose="020B0604020202020204" pitchFamily="34" charset="0"/>
              <a:cs typeface="Arial" panose="020B0604020202020204" pitchFamily="34" charset="0"/>
            </a:endParaRPr>
          </a:p>
          <a:p>
            <a:pPr marL="800100" lvl="1" indent="-342900">
              <a:buFont typeface="+mj-lt"/>
              <a:buAutoNum type="arabicPeriod"/>
            </a:pPr>
            <a:r>
              <a:rPr lang="en-US" sz="1600" dirty="0">
                <a:latin typeface="Arial" panose="020B0604020202020204" pitchFamily="34" charset="0"/>
                <a:cs typeface="Arial" panose="020B0604020202020204" pitchFamily="34" charset="0"/>
              </a:rPr>
              <a:t>The user must ask UNA to set a reminder.</a:t>
            </a:r>
          </a:p>
          <a:p>
            <a:pPr marL="800100" lvl="1" indent="-342900">
              <a:buFont typeface="+mj-lt"/>
              <a:buAutoNum type="arabicPeriod"/>
            </a:pPr>
            <a:endParaRPr lang="en-US" sz="1600" dirty="0">
              <a:latin typeface="Arial" panose="020B0604020202020204" pitchFamily="34" charset="0"/>
              <a:cs typeface="Arial" panose="020B0604020202020204" pitchFamily="34" charset="0"/>
            </a:endParaRPr>
          </a:p>
          <a:p>
            <a:pPr marL="800100" lvl="1" indent="-342900">
              <a:buFont typeface="+mj-lt"/>
              <a:buAutoNum type="arabicPeriod"/>
            </a:pPr>
            <a:r>
              <a:rPr lang="en-US" sz="1600" dirty="0">
                <a:latin typeface="Arial" panose="020B0604020202020204" pitchFamily="34" charset="0"/>
                <a:cs typeface="Arial" panose="020B0604020202020204" pitchFamily="34" charset="0"/>
              </a:rPr>
              <a:t>UNA will ask the user when they should be reminded and will take in the time and day as input.</a:t>
            </a:r>
          </a:p>
          <a:p>
            <a:pPr marL="800100" lvl="1" indent="-342900">
              <a:buFont typeface="+mj-lt"/>
              <a:buAutoNum type="arabicPeriod"/>
            </a:pPr>
            <a:endParaRPr lang="en-US" sz="1600" dirty="0">
              <a:latin typeface="Arial" panose="020B0604020202020204" pitchFamily="34" charset="0"/>
              <a:cs typeface="Arial" panose="020B0604020202020204" pitchFamily="34" charset="0"/>
            </a:endParaRPr>
          </a:p>
          <a:p>
            <a:pPr marL="800100" lvl="1" indent="-342900">
              <a:buFont typeface="+mj-lt"/>
              <a:buAutoNum type="arabicPeriod"/>
            </a:pPr>
            <a:r>
              <a:rPr lang="en-US" sz="1600" dirty="0">
                <a:latin typeface="Arial" panose="020B0604020202020204" pitchFamily="34" charset="0"/>
                <a:cs typeface="Arial" panose="020B0604020202020204" pitchFamily="34" charset="0"/>
              </a:rPr>
              <a:t>UNA will proceed to ask what the reminder is and will set the reminder appropriately.</a:t>
            </a:r>
          </a:p>
          <a:p>
            <a:endParaRPr lang="en-US" sz="16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D36BCFDC-24D3-914A-9C3F-85E05CAFCFCE}"/>
              </a:ext>
            </a:extLst>
          </p:cNvPr>
          <p:cNvSpPr/>
          <p:nvPr/>
        </p:nvSpPr>
        <p:spPr>
          <a:xfrm>
            <a:off x="1760852" y="352429"/>
            <a:ext cx="3179009" cy="577850"/>
          </a:xfrm>
          <a:prstGeom prst="rect">
            <a:avLst/>
          </a:prstGeom>
        </p:spPr>
        <p:txBody>
          <a:bodyPr wrap="square">
            <a:spAutoFit/>
          </a:bodyPr>
          <a:lstStyle/>
          <a:p>
            <a:pPr>
              <a:lnSpc>
                <a:spcPct val="150000"/>
              </a:lnSpc>
            </a:pPr>
            <a:r>
              <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REMINDERS</a:t>
            </a:r>
          </a:p>
        </p:txBody>
      </p:sp>
    </p:spTree>
    <p:extLst>
      <p:ext uri="{BB962C8B-B14F-4D97-AF65-F5344CB8AC3E}">
        <p14:creationId xmlns:p14="http://schemas.microsoft.com/office/powerpoint/2010/main" val="24431571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8AF196-CFA1-CA4D-BB19-36C5E35BD328}"/>
              </a:ext>
            </a:extLst>
          </p:cNvPr>
          <p:cNvSpPr/>
          <p:nvPr/>
        </p:nvSpPr>
        <p:spPr>
          <a:xfrm>
            <a:off x="231228" y="1732031"/>
            <a:ext cx="10373710" cy="3785652"/>
          </a:xfrm>
          <a:prstGeom prst="rect">
            <a:avLst/>
          </a:prstGeom>
        </p:spPr>
        <p:txBody>
          <a:bodyPr wrap="square">
            <a:spAutoFit/>
          </a:bodyPr>
          <a:lstStyle/>
          <a:p>
            <a:pPr marL="285750" indent="-285750">
              <a:buFont typeface="Arial" panose="020B0604020202020204" pitchFamily="34" charset="0"/>
              <a:buChar char="•"/>
            </a:pPr>
            <a:r>
              <a:rPr lang="en-US" sz="1600" dirty="0">
                <a:solidFill>
                  <a:srgbClr val="0070C0"/>
                </a:solidFill>
                <a:latin typeface="Arial" panose="020B0604020202020204" pitchFamily="34" charset="0"/>
                <a:cs typeface="Arial" panose="020B0604020202020204" pitchFamily="34" charset="0"/>
              </a:rPr>
              <a:t>MoM</a:t>
            </a:r>
            <a:r>
              <a:rPr lang="en-US" sz="1600" dirty="0">
                <a:latin typeface="Arial" panose="020B0604020202020204" pitchFamily="34" charset="0"/>
                <a:cs typeface="Arial" panose="020B0604020202020204" pitchFamily="34" charset="0"/>
              </a:rPr>
              <a:t> is highly valuable for its ability to </a:t>
            </a:r>
            <a:r>
              <a:rPr lang="en-US" sz="1600" dirty="0">
                <a:solidFill>
                  <a:srgbClr val="0070C0"/>
                </a:solidFill>
                <a:latin typeface="Arial" panose="020B0604020202020204" pitchFamily="34" charset="0"/>
                <a:cs typeface="Arial" panose="020B0604020202020204" pitchFamily="34" charset="0"/>
              </a:rPr>
              <a:t>provide accurate documentations </a:t>
            </a:r>
            <a:r>
              <a:rPr lang="en-US" sz="1600" dirty="0">
                <a:latin typeface="Arial" panose="020B0604020202020204" pitchFamily="34" charset="0"/>
                <a:cs typeface="Arial" panose="020B0604020202020204" pitchFamily="34" charset="0"/>
              </a:rPr>
              <a:t>of meetings among its scope of other applications.</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Where time is at the essence, it becomes important to reduce the time spent on activities while the necessary information is still gained. Minutes of meeting comprehensively achieves the same by summarizing the entire meeting to just a few lines of text.</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MoM takes the video or audio recording of the meeting as input, outputs the summary, and highlighted keywords from the meeting in a text file.</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It dynamically reduces the summarized text to the user’s preferred length.</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The summarized document can work both as a recap if you have missed the meeting or as a quick reference for the meeting in the future.</a:t>
            </a:r>
          </a:p>
          <a:p>
            <a:endParaRPr lang="en-US" sz="16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DE65874-274D-D34A-B4E3-E789CA9EB6FE}"/>
              </a:ext>
            </a:extLst>
          </p:cNvPr>
          <p:cNvSpPr/>
          <p:nvPr/>
        </p:nvSpPr>
        <p:spPr>
          <a:xfrm>
            <a:off x="1701982" y="289366"/>
            <a:ext cx="4131259" cy="577850"/>
          </a:xfrm>
          <a:prstGeom prst="rect">
            <a:avLst/>
          </a:prstGeom>
        </p:spPr>
        <p:txBody>
          <a:bodyPr wrap="none">
            <a:spAutoFit/>
          </a:bodyPr>
          <a:lstStyle/>
          <a:p>
            <a:pPr>
              <a:lnSpc>
                <a:spcPct val="150000"/>
              </a:lnSpc>
            </a:pPr>
            <a:r>
              <a:rPr lang="en-US" sz="2400" b="1" dirty="0">
                <a:solidFill>
                  <a:srgbClr val="FFC627"/>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Minutes of Meetings (MoM)</a:t>
            </a:r>
          </a:p>
        </p:txBody>
      </p:sp>
    </p:spTree>
    <p:extLst>
      <p:ext uri="{BB962C8B-B14F-4D97-AF65-F5344CB8AC3E}">
        <p14:creationId xmlns:p14="http://schemas.microsoft.com/office/powerpoint/2010/main" val="20129721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ViewGuid xmlns="http://schemas.microsoft.com/sharepoint/v3" xsi:nil="true"/>
    <Ratings xmlns="http://schemas.microsoft.com/sharepoint/v3" xsi:nil="true"/>
    <LikedBy xmlns="http://schemas.microsoft.com/sharepoint/v3">
      <UserInfo>
        <DisplayName/>
        <AccountId xsi:nil="true"/>
        <AccountType/>
      </UserInfo>
    </LikedBy>
    <TaxCatchAll xmlns="7b1f2e49-0389-4465-9d5b-de45e3bfac3b"/>
    <TaxKeywordTaxHTField xmlns="7b1f2e49-0389-4465-9d5b-de45e3bfac3b">
      <Terms xmlns="http://schemas.microsoft.com/office/infopath/2007/PartnerControls"/>
    </TaxKeywordTaxHTField>
    <RatedBy xmlns="http://schemas.microsoft.com/sharepoint/v3">
      <UserInfo>
        <DisplayName/>
        <AccountId xsi:nil="true"/>
        <AccountType/>
      </UserInfo>
    </RatedBy>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57EF569C4C44349ADBC86C0B2AB2D19" ma:contentTypeVersion="28" ma:contentTypeDescription="Create a new document." ma:contentTypeScope="" ma:versionID="8656c373f73028fd571f5d27fcdaf9ca">
  <xsd:schema xmlns:xsd="http://www.w3.org/2001/XMLSchema" xmlns:xs="http://www.w3.org/2001/XMLSchema" xmlns:p="http://schemas.microsoft.com/office/2006/metadata/properties" xmlns:ns1="http://schemas.microsoft.com/sharepoint/v3" xmlns:ns2="7b1f2e49-0389-4465-9d5b-de45e3bfac3b" xmlns:ns3="df566240-f10d-4881-86bb-fd8685e85690" xmlns:ns4="07a4b269-5009-4158-9606-60f88a6d3080" targetNamespace="http://schemas.microsoft.com/office/2006/metadata/properties" ma:root="true" ma:fieldsID="01513a05cb6dcb0512896f9afb6b7788" ns1:_="" ns2:_="" ns3:_="" ns4:_="">
    <xsd:import namespace="http://schemas.microsoft.com/sharepoint/v3"/>
    <xsd:import namespace="7b1f2e49-0389-4465-9d5b-de45e3bfac3b"/>
    <xsd:import namespace="df566240-f10d-4881-86bb-fd8685e85690"/>
    <xsd:import namespace="07a4b269-5009-4158-9606-60f88a6d3080"/>
    <xsd:element name="properties">
      <xsd:complexType>
        <xsd:sequence>
          <xsd:element name="documentManagement">
            <xsd:complexType>
              <xsd:all>
                <xsd:element ref="ns2:TaxKeywordTaxHTField" minOccurs="0"/>
                <xsd:element ref="ns2:TaxCatchAll" minOccurs="0"/>
                <xsd:element ref="ns1:AverageRating" minOccurs="0"/>
                <xsd:element ref="ns1:RatingCount" minOccurs="0"/>
                <xsd:element ref="ns1:RatedBy" minOccurs="0"/>
                <xsd:element ref="ns1:Ratings" minOccurs="0"/>
                <xsd:element ref="ns1:LikesCount" minOccurs="0"/>
                <xsd:element ref="ns1:LikedBy" minOccurs="0"/>
                <xsd:element ref="ns3:SharedWithUsers" minOccurs="0"/>
                <xsd:element ref="ns3:SharedWithDetails" minOccurs="0"/>
                <xsd:element ref="ns3:LastSharedByUser" minOccurs="0"/>
                <xsd:element ref="ns3:LastSharedByTime" minOccurs="0"/>
                <xsd:element ref="ns4:MediaServiceMetadata" minOccurs="0"/>
                <xsd:element ref="ns4:MediaServiceFastMetadata" minOccurs="0"/>
                <xsd:element ref="ns4:MediaServiceDateTaken" minOccurs="0"/>
                <xsd:element ref="ns1:ViewGuid" minOccurs="0"/>
                <xsd:element ref="ns4:MediaServiceAutoTags" minOccurs="0"/>
                <xsd:element ref="ns4:MediaServiceOCR" minOccurs="0"/>
                <xsd:element ref="ns4:MediaServiceLocation" minOccurs="0"/>
                <xsd:element ref="ns4:MediaServiceEventHashCode" minOccurs="0"/>
                <xsd:element ref="ns4:MediaServiceGenerationTim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11" nillable="true" ma:displayName="Rating (0-5)" ma:decimals="2" ma:description="Average value of all the ratings that have been submitted" ma:internalName="AverageRating" ma:readOnly="true">
      <xsd:simpleType>
        <xsd:restriction base="dms:Number"/>
      </xsd:simpleType>
    </xsd:element>
    <xsd:element name="RatingCount" ma:index="12" nillable="true" ma:displayName="Number of Ratings" ma:decimals="0" ma:description="Number of ratings submitted" ma:internalName="RatingCount" ma:readOnly="true">
      <xsd:simpleType>
        <xsd:restriction base="dms:Number"/>
      </xsd:simpleType>
    </xsd:element>
    <xsd:element name="RatedBy" ma:index="13" nillable="true" ma:displayName="Rated By" ma:description="Users rated the item." ma:hidden="true" ma:list="UserInfo" ma:internalName="RatedBy" ma:readOnly="fals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atings" ma:index="14" nillable="true" ma:displayName="User ratings" ma:description="User ratings for the item" ma:hidden="true" ma:internalName="Ratings" ma:readOnly="false">
      <xsd:simpleType>
        <xsd:restriction base="dms:Note"/>
      </xsd:simpleType>
    </xsd:element>
    <xsd:element name="LikesCount" ma:index="15" nillable="true" ma:displayName="Number of Likes" ma:internalName="LikesCount">
      <xsd:simpleType>
        <xsd:restriction base="dms:Unknown"/>
      </xsd:simpleType>
    </xsd:element>
    <xsd:element name="LikedBy" ma:index="16" nillable="true" ma:displayName="Liked By" ma:hidden="true" ma:list="UserInfo" ma:internalName="LikedBy" ma:readOnly="fals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ViewGuid" ma:index="24" nillable="true" ma:displayName="View Guid" ma:description="Guid of the view" ma:internalName="ViewGuid">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b1f2e49-0389-4465-9d5b-de45e3bfac3b" elementFormDefault="qualified">
    <xsd:import namespace="http://schemas.microsoft.com/office/2006/documentManagement/types"/>
    <xsd:import namespace="http://schemas.microsoft.com/office/infopath/2007/PartnerControls"/>
    <xsd:element name="TaxKeywordTaxHTField" ma:index="9" nillable="true" ma:taxonomy="true" ma:internalName="TaxKeywordTaxHTField" ma:taxonomyFieldName="TaxKeyword" ma:displayName="Enterprise Keywords" ma:fieldId="{23f27201-bee3-471e-b2e7-b64fd8b7ca38}" ma:taxonomyMulti="true" ma:sspId="eb4160d2-9582-4548-8bf8-167aea3dec33" ma:termSetId="00000000-0000-0000-0000-000000000000" ma:anchorId="00000000-0000-0000-0000-000000000000" ma:open="true" ma:isKeyword="true">
      <xsd:complexType>
        <xsd:sequence>
          <xsd:element ref="pc:Terms" minOccurs="0" maxOccurs="1"/>
        </xsd:sequence>
      </xsd:complexType>
    </xsd:element>
    <xsd:element name="TaxCatchAll" ma:index="10" nillable="true" ma:displayName="Taxonomy Catch All Column" ma:description="" ma:hidden="true" ma:list="{52ad480b-2e03-4e1b-a2e1-4a7477dca3a1}" ma:internalName="TaxCatchAll" ma:readOnly="false" ma:showField="CatchAllData" ma:web="df566240-f10d-4881-86bb-fd8685e85690">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df566240-f10d-4881-86bb-fd8685e85690" elementFormDefault="qualified">
    <xsd:import namespace="http://schemas.microsoft.com/office/2006/documentManagement/types"/>
    <xsd:import namespace="http://schemas.microsoft.com/office/infopath/2007/PartnerControls"/>
    <xsd:element name="SharedWithUsers" ma:index="1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description="" ma:internalName="SharedWithDetails" ma:readOnly="true">
      <xsd:simpleType>
        <xsd:restriction base="dms:Note">
          <xsd:maxLength value="255"/>
        </xsd:restriction>
      </xsd:simpleType>
    </xsd:element>
    <xsd:element name="LastSharedByUser" ma:index="19" nillable="true" ma:displayName="Last Shared By User" ma:description="" ma:internalName="LastSharedByUser" ma:readOnly="true">
      <xsd:simpleType>
        <xsd:restriction base="dms:Note">
          <xsd:maxLength value="255"/>
        </xsd:restriction>
      </xsd:simpleType>
    </xsd:element>
    <xsd:element name="LastSharedByTime" ma:index="2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07a4b269-5009-4158-9606-60f88a6d3080" elementFormDefault="qualified">
    <xsd:import namespace="http://schemas.microsoft.com/office/2006/documentManagement/types"/>
    <xsd:import namespace="http://schemas.microsoft.com/office/infopath/2007/PartnerControls"/>
    <xsd:element name="MediaServiceMetadata" ma:index="21" nillable="true" ma:displayName="MediaServiceMetadata" ma:description="" ma:hidden="true" ma:internalName="MediaServiceMetadata" ma:readOnly="true">
      <xsd:simpleType>
        <xsd:restriction base="dms:Note"/>
      </xsd:simpleType>
    </xsd:element>
    <xsd:element name="MediaServiceFastMetadata" ma:index="22" nillable="true" ma:displayName="MediaServiceFastMetadata" ma:description="" ma:hidden="true" ma:internalName="MediaServiceFastMetadata" ma:readOnly="true">
      <xsd:simpleType>
        <xsd:restriction base="dms:Note"/>
      </xsd:simpleType>
    </xsd:element>
    <xsd:element name="MediaServiceDateTaken" ma:index="23" nillable="true" ma:displayName="MediaServiceDateTaken" ma:description="" ma:hidden="true" ma:internalName="MediaServiceDateTaken" ma:readOnly="true">
      <xsd:simpleType>
        <xsd:restriction base="dms:Text"/>
      </xsd:simpleType>
    </xsd:element>
    <xsd:element name="MediaServiceAutoTags" ma:index="25" nillable="true" ma:displayName="MediaServiceAutoTags" ma:description="" ma:internalName="MediaServiceAutoTags" ma:readOnly="true">
      <xsd:simpleType>
        <xsd:restriction base="dms:Text"/>
      </xsd:simpleType>
    </xsd:element>
    <xsd:element name="MediaServiceOCR" ma:index="26" nillable="true" ma:displayName="MediaServiceOCR" ma:internalName="MediaServiceOCR" ma:readOnly="true">
      <xsd:simpleType>
        <xsd:restriction base="dms:Note">
          <xsd:maxLength value="255"/>
        </xsd:restriction>
      </xsd:simpleType>
    </xsd:element>
    <xsd:element name="MediaServiceLocation" ma:index="27" nillable="true" ma:displayName="MediaServiceLocation" ma:internalName="MediaServiceLocation" ma:readOnly="true">
      <xsd:simpleType>
        <xsd:restriction base="dms:Text"/>
      </xsd:simpleType>
    </xsd:element>
    <xsd:element name="MediaServiceEventHashCode" ma:index="28" nillable="true" ma:displayName="MediaServiceEventHashCode" ma:hidden="true" ma:internalName="MediaServiceEventHashCode" ma:readOnly="true">
      <xsd:simpleType>
        <xsd:restriction base="dms:Text"/>
      </xsd:simpleType>
    </xsd:element>
    <xsd:element name="MediaServiceGenerationTime" ma:index="29" nillable="true" ma:displayName="MediaServiceGenerationTime" ma:hidden="true" ma:internalName="MediaServiceGenerationTime" ma:readOnly="true">
      <xsd:simpleType>
        <xsd:restriction base="dms:Text"/>
      </xsd:simpleType>
    </xsd:element>
    <xsd:element name="MediaServiceAutoKeyPoints" ma:index="30" nillable="true" ma:displayName="MediaServiceAutoKeyPoints" ma:hidden="true" ma:internalName="MediaServiceAutoKeyPoints" ma:readOnly="true">
      <xsd:simpleType>
        <xsd:restriction base="dms:Note"/>
      </xsd:simpleType>
    </xsd:element>
    <xsd:element name="MediaServiceKeyPoints" ma:index="3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16058A5-DED5-44DF-990C-90C8CFCD6228}">
  <ds:schemaRefs>
    <ds:schemaRef ds:uri="http://www.w3.org/XML/1998/namespace"/>
    <ds:schemaRef ds:uri="http://schemas.microsoft.com/office/infopath/2007/PartnerControls"/>
    <ds:schemaRef ds:uri="07a4b269-5009-4158-9606-60f88a6d3080"/>
    <ds:schemaRef ds:uri="7b1f2e49-0389-4465-9d5b-de45e3bfac3b"/>
    <ds:schemaRef ds:uri="http://purl.org/dc/terms/"/>
    <ds:schemaRef ds:uri="http://schemas.microsoft.com/office/2006/documentManagement/types"/>
    <ds:schemaRef ds:uri="http://schemas.openxmlformats.org/package/2006/metadata/core-properties"/>
    <ds:schemaRef ds:uri="df566240-f10d-4881-86bb-fd8685e85690"/>
    <ds:schemaRef ds:uri="http://purl.org/dc/elements/1.1/"/>
    <ds:schemaRef ds:uri="http://schemas.microsoft.com/sharepoint/v3"/>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5CD1C41C-45DD-4BB8-930E-F8632DE100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b1f2e49-0389-4465-9d5b-de45e3bfac3b"/>
    <ds:schemaRef ds:uri="df566240-f10d-4881-86bb-fd8685e85690"/>
    <ds:schemaRef ds:uri="07a4b269-5009-4158-9606-60f88a6d30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118B1F1-9226-471F-832A-6DE003CAEDB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3289</TotalTime>
  <Words>1471</Words>
  <Application>Microsoft Macintosh PowerPoint</Application>
  <PresentationFormat>Widescreen</PresentationFormat>
  <Paragraphs>140</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Unisys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Choudhuri, Rahul Deb;Dwivedi, Vartika</dc:creator>
  <cp:lastModifiedBy>Aravind Shreyas</cp:lastModifiedBy>
  <cp:revision>122</cp:revision>
  <dcterms:created xsi:type="dcterms:W3CDTF">2019-03-22T05:45:12Z</dcterms:created>
  <dcterms:modified xsi:type="dcterms:W3CDTF">2021-04-06T17:57:39Z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0x010100B57EF569C4C44349ADBC86C0B2AB2D19</vt:lpwstr>
  </property>
</Properties>
</file>

<file path=docProps/thumbnail.jpeg>
</file>